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x="18288000" cy="10287000"/>
  <p:notesSz cx="6858000" cy="9144000"/>
  <p:embeddedFontLst>
    <p:embeddedFont>
      <p:font typeface="BDSans Thin Bold" charset="1" panose="00000807000000000000"/>
      <p:regular r:id="rId74"/>
    </p:embeddedFont>
    <p:embeddedFont>
      <p:font typeface="Agrandir Thin Bold" charset="1" panose="00000600000000000000"/>
      <p:regular r:id="rId75"/>
    </p:embeddedFont>
    <p:embeddedFont>
      <p:font typeface="Montserrat 1" charset="1" panose="00000500000000000000"/>
      <p:regular r:id="rId76"/>
    </p:embeddedFont>
    <p:embeddedFont>
      <p:font typeface="Montserrat 1 Bold" charset="1" panose="00000600000000000000"/>
      <p:regular r:id="rId77"/>
    </p:embeddedFont>
    <p:embeddedFont>
      <p:font typeface="Montserrat 1 Bold Italics" charset="1" panose="00000600000000000000"/>
      <p:regular r:id="rId78"/>
    </p:embeddedFont>
    <p:embeddedFont>
      <p:font typeface="BDSans" charset="1" panose="00000507000000000000"/>
      <p:regular r:id="rId84"/>
    </p:embeddedFont>
    <p:embeddedFont>
      <p:font typeface="Montserrat Extra-Bold" charset="1" panose="00000900000000000000"/>
      <p:regular r:id="rId85"/>
    </p:embeddedFont>
    <p:embeddedFont>
      <p:font typeface="Montserrat 2" charset="1" panose="00000500000000000000"/>
      <p:regular r:id="rId86"/>
    </p:embeddedFont>
    <p:embeddedFont>
      <p:font typeface="Montserrat 2 Bold" charset="1" panose="00000800000000000000"/>
      <p:regular r:id="rId87"/>
    </p:embeddedFont>
    <p:embeddedFont>
      <p:font typeface="Montserrat 2 Medium" charset="1" panose="00000600000000000000"/>
      <p:regular r:id="rId88"/>
    </p:embeddedFont>
    <p:embeddedFont>
      <p:font typeface="Beautifully Delicious Sans Heavy" charset="1" panose="00000A07000000000000"/>
      <p:regular r:id="rId89"/>
    </p:embeddedFont>
    <p:embeddedFont>
      <p:font typeface="Arimo" charset="1" panose="020B0604020202020204"/>
      <p:regular r:id="rId90"/>
    </p:embeddedFont>
    <p:embeddedFont>
      <p:font typeface="The Seasons" charset="1" panose="00000000000000000000"/>
      <p:regular r:id="rId91"/>
    </p:embeddedFont>
    <p:embeddedFont>
      <p:font typeface="The Seasons Bold" charset="1" panose="00000000000000000000"/>
      <p:regular r:id="rId92"/>
    </p:embeddedFont>
    <p:embeddedFont>
      <p:font typeface="Beautifully Delicious Sans" charset="1" panose="00000507000000000000"/>
      <p:regular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notesMasters/notesMaster1.xml" Type="http://schemas.openxmlformats.org/officeDocument/2006/relationships/notesMaster"/><Relationship Id="rId8" Target="slides/slide3.xml" Type="http://schemas.openxmlformats.org/officeDocument/2006/relationships/slide"/><Relationship Id="rId80" Target="theme/theme2.xml" Type="http://schemas.openxmlformats.org/officeDocument/2006/relationships/theme"/><Relationship Id="rId81" Target="notesSlides/notesSlide1.xml" Type="http://schemas.openxmlformats.org/officeDocument/2006/relationships/notesSlide"/><Relationship Id="rId82" Target="notesSlides/notesSlide2.xml" Type="http://schemas.openxmlformats.org/officeDocument/2006/relationships/notesSlide"/><Relationship Id="rId83" Target="notesSlides/notesSlide3.xml" Type="http://schemas.openxmlformats.org/officeDocument/2006/relationships/notesSlide"/><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notesSlides/notesSlide4.xml" Type="http://schemas.openxmlformats.org/officeDocument/2006/relationships/notesSlide"/><Relationship Id="rId95" Target="notesSlides/notesSlide5.xml" Type="http://schemas.openxmlformats.org/officeDocument/2006/relationships/notesSlide"/><Relationship Id="rId96" Target="notesSlides/notesSlide6.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https://drjockers.com/functional-blood-analysis/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https://drjockers.com/hypoglycemia-natural-solutions/</a:t>
            </a:r>
          </a:p>
          <a:p>
            <a:r>
              <a:rPr lang="en-US"/>
              <a:t/>
            </a:r>
          </a:p>
          <a:p>
            <a:r>
              <a:rPr lang="en-US"/>
              <a:t>https://drjockers.com/diabetes/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5.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https://www.ncbi.nlm.nih.gov/pmc/articles/PMC4911680/"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https://www.sciencedaily.com/releases/2016/05/160525121227.htm"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https://www.nhs.uk/conditions/constipation/" TargetMode="External" Type="http://schemas.openxmlformats.org/officeDocument/2006/relationships/hyperlink"/><Relationship Id="rId4" Target="https://www.nhs.uk/conditions/clinical-depression/" TargetMode="External" Type="http://schemas.openxmlformats.org/officeDocument/2006/relationships/hyperlink"/><Relationship Id="rId5" Target="https://www.nhs.uk/conditions/loss-of-libido/"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6.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https://www.ncbi.nlm.nih.gov/pmc/articles/PMC5962384/#:~:text=Brain%20injury%20is%20associated%20with,altered%20metabolism%2C%20and%20neuronal%20death."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55.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7.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 Id="rId6" Target="../media/image10.jpeg" Type="http://schemas.openxmlformats.org/officeDocument/2006/relationships/image"/><Relationship Id="rId7" Target="../media/image11.jpeg" Type="http://schemas.openxmlformats.org/officeDocument/2006/relationships/image"/><Relationship Id="rId8" Target="../media/image12.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9.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 Id="rId3" Target="https://www.ncbi.nlm.nih.gov/pmc/articles/PMC5342608/"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3.jpe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5.jpeg" Type="http://schemas.openxmlformats.org/officeDocument/2006/relationships/image"/><Relationship Id="rId4" Target="../media/image13.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3.jpeg" Type="http://schemas.openxmlformats.org/officeDocument/2006/relationships/image"/><Relationship Id="rId4" Target="https://www.ncbi.nlm.nih.gov/pmc/articles/PMC3434405/"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67.png" Type="http://schemas.openxmlformats.org/officeDocument/2006/relationships/image"/><Relationship Id="rId4" Target="../media/image68.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9.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 Id="rId3" Target="../media/image72.jpe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Freeform 3" id="3"/>
          <p:cNvSpPr/>
          <p:nvPr/>
        </p:nvSpPr>
        <p:spPr>
          <a:xfrm flipH="true" flipV="true" rot="5400000">
            <a:off x="5029200" y="-2807494"/>
            <a:ext cx="8229600" cy="15901988"/>
          </a:xfrm>
          <a:custGeom>
            <a:avLst/>
            <a:gdLst/>
            <a:ahLst/>
            <a:cxnLst/>
            <a:rect r="r" b="b" t="t" l="l"/>
            <a:pathLst>
              <a:path h="15901988" w="8229600">
                <a:moveTo>
                  <a:pt x="8229600" y="15901988"/>
                </a:moveTo>
                <a:lnTo>
                  <a:pt x="0" y="15901988"/>
                </a:lnTo>
                <a:lnTo>
                  <a:pt x="0" y="0"/>
                </a:lnTo>
                <a:lnTo>
                  <a:pt x="8229600" y="0"/>
                </a:lnTo>
                <a:lnTo>
                  <a:pt x="8229600" y="15901988"/>
                </a:lnTo>
                <a:close/>
              </a:path>
            </a:pathLst>
          </a:custGeom>
          <a:blipFill>
            <a:blip r:embed="rId3">
              <a:alphaModFix amt="28000"/>
            </a:blip>
            <a:stretch>
              <a:fillRect l="-140529" t="-8535" r="-93011" b="-6469"/>
            </a:stretch>
          </a:blipFill>
        </p:spPr>
      </p:sp>
      <p:sp>
        <p:nvSpPr>
          <p:cNvPr name="TextBox 4" id="4"/>
          <p:cNvSpPr txBox="true"/>
          <p:nvPr/>
        </p:nvSpPr>
        <p:spPr>
          <a:xfrm rot="0">
            <a:off x="1800442" y="1369915"/>
            <a:ext cx="14687115" cy="2663222"/>
          </a:xfrm>
          <a:prstGeom prst="rect">
            <a:avLst/>
          </a:prstGeom>
        </p:spPr>
        <p:txBody>
          <a:bodyPr anchor="t" rtlCol="false" tIns="0" lIns="0" bIns="0" rIns="0">
            <a:spAutoFit/>
          </a:bodyPr>
          <a:lstStyle/>
          <a:p>
            <a:pPr algn="ctr" marL="0" indent="0" lvl="0">
              <a:lnSpc>
                <a:spcPts val="10708"/>
              </a:lnSpc>
              <a:spcBef>
                <a:spcPct val="0"/>
              </a:spcBef>
            </a:pPr>
            <a:r>
              <a:rPr lang="en-US" b="true" sz="7648" spc="1514">
                <a:solidFill>
                  <a:srgbClr val="FFFFFF"/>
                </a:solidFill>
                <a:latin typeface="BDSans Thin Bold"/>
                <a:ea typeface="BDSans Thin Bold"/>
                <a:cs typeface="BDSans Thin Bold"/>
                <a:sym typeface="BDSans Thin Bold"/>
              </a:rPr>
              <a:t>UNSTOPPABLE ENERGY</a:t>
            </a:r>
          </a:p>
        </p:txBody>
      </p:sp>
      <p:sp>
        <p:nvSpPr>
          <p:cNvPr name="TextBox 5" id="5"/>
          <p:cNvSpPr txBox="true"/>
          <p:nvPr/>
        </p:nvSpPr>
        <p:spPr>
          <a:xfrm rot="0">
            <a:off x="3794432" y="5401638"/>
            <a:ext cx="10699137" cy="793751"/>
          </a:xfrm>
          <a:prstGeom prst="rect">
            <a:avLst/>
          </a:prstGeom>
        </p:spPr>
        <p:txBody>
          <a:bodyPr anchor="t" rtlCol="false" tIns="0" lIns="0" bIns="0" rIns="0">
            <a:spAutoFit/>
          </a:bodyPr>
          <a:lstStyle/>
          <a:p>
            <a:pPr algn="ctr">
              <a:lnSpc>
                <a:spcPts val="5599"/>
              </a:lnSpc>
            </a:pPr>
            <a:r>
              <a:rPr lang="en-US" b="true" sz="3999" spc="2039">
                <a:solidFill>
                  <a:srgbClr val="FFFFFF"/>
                </a:solidFill>
                <a:latin typeface="Agrandir Thin Bold"/>
                <a:ea typeface="Agrandir Thin Bold"/>
                <a:cs typeface="Agrandir Thin Bold"/>
                <a:sym typeface="Agrandir Thin Bold"/>
              </a:rPr>
              <a:t>By Stacey Francis DC</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2225"/>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8000"/>
            </a:blip>
            <a:stretch>
              <a:fillRect l="0" t="-9222" r="0" b="-9222"/>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4095778"/>
            <a:ext cx="18288000" cy="3548019"/>
          </a:xfrm>
          <a:prstGeom prst="rect">
            <a:avLst/>
          </a:prstGeom>
        </p:spPr>
        <p:txBody>
          <a:bodyPr anchor="t" rtlCol="false" tIns="0" lIns="0" bIns="0" rIns="0">
            <a:spAutoFit/>
          </a:bodyPr>
          <a:lstStyle/>
          <a:p>
            <a:pPr algn="ctr">
              <a:lnSpc>
                <a:spcPts val="8436"/>
              </a:lnSpc>
            </a:pPr>
            <a:r>
              <a:rPr lang="en-US" sz="6026" b="true">
                <a:solidFill>
                  <a:srgbClr val="000000"/>
                </a:solidFill>
                <a:latin typeface="Montserrat 1 Bold"/>
                <a:ea typeface="Montserrat 1 Bold"/>
                <a:cs typeface="Montserrat 1 Bold"/>
                <a:sym typeface="Montserrat 1 Bold"/>
              </a:rPr>
              <a:t>Do you have heavy periods or had blood loss due to surgery or injury in the past year?</a:t>
            </a:r>
          </a:p>
          <a:p>
            <a:pPr algn="ctr">
              <a:lnSpc>
                <a:spcPts val="1169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2225"/>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8000"/>
            </a:blip>
            <a:stretch>
              <a:fillRect l="0" t="-9222" r="0" b="-9222"/>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514350" y="4155065"/>
            <a:ext cx="17259300" cy="3318738"/>
          </a:xfrm>
          <a:prstGeom prst="rect">
            <a:avLst/>
          </a:prstGeom>
        </p:spPr>
        <p:txBody>
          <a:bodyPr anchor="t" rtlCol="false" tIns="0" lIns="0" bIns="0" rIns="0">
            <a:spAutoFit/>
          </a:bodyPr>
          <a:lstStyle/>
          <a:p>
            <a:pPr algn="ctr">
              <a:lnSpc>
                <a:spcPts val="7693"/>
              </a:lnSpc>
            </a:pPr>
            <a:r>
              <a:rPr lang="en-US" sz="5495" b="true">
                <a:solidFill>
                  <a:srgbClr val="000000"/>
                </a:solidFill>
                <a:latin typeface="Montserrat 1 Bold"/>
                <a:ea typeface="Montserrat 1 Bold"/>
                <a:cs typeface="Montserrat 1 Bold"/>
                <a:sym typeface="Montserrat 1 Bold"/>
              </a:rPr>
              <a:t>Are you a vegetarian/vegan and don't regularly consume iron-rich foods or supplements?</a:t>
            </a:r>
          </a:p>
          <a:p>
            <a:pPr algn="ctr">
              <a:lnSpc>
                <a:spcPts val="11306"/>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675" t="0" r="-6675" b="0"/>
            </a:stretch>
          </a:blipFill>
        </p:spPr>
      </p:sp>
      <p:sp>
        <p:nvSpPr>
          <p:cNvPr name="TextBox 3" id="3"/>
          <p:cNvSpPr txBox="true"/>
          <p:nvPr/>
        </p:nvSpPr>
        <p:spPr>
          <a:xfrm rot="0">
            <a:off x="881066" y="1794076"/>
            <a:ext cx="16525868" cy="9613301"/>
          </a:xfrm>
          <a:prstGeom prst="rect">
            <a:avLst/>
          </a:prstGeom>
        </p:spPr>
        <p:txBody>
          <a:bodyPr anchor="t" rtlCol="false" tIns="0" lIns="0" bIns="0" rIns="0">
            <a:spAutoFit/>
          </a:bodyPr>
          <a:lstStyle/>
          <a:p>
            <a:pPr algn="ctr">
              <a:lnSpc>
                <a:spcPts val="10883"/>
              </a:lnSpc>
            </a:pPr>
            <a:r>
              <a:rPr lang="en-US" sz="7773" b="true">
                <a:solidFill>
                  <a:srgbClr val="000000"/>
                </a:solidFill>
                <a:latin typeface="Montserrat 1 Bold"/>
                <a:ea typeface="Montserrat 1 Bold"/>
                <a:cs typeface="Montserrat 1 Bold"/>
                <a:sym typeface="Montserrat 1 Bold"/>
              </a:rPr>
              <a:t>Iron deficiency is the most common and treatable nutritional disorder across the world.</a:t>
            </a:r>
          </a:p>
          <a:p>
            <a:pPr algn="ctr">
              <a:lnSpc>
                <a:spcPts val="10883"/>
              </a:lnSpc>
              <a:spcBef>
                <a:spcPct val="0"/>
              </a:spcBef>
            </a:pPr>
          </a:p>
          <a:p>
            <a:pPr algn="ctr">
              <a:lnSpc>
                <a:spcPts val="10883"/>
              </a:lnSpc>
              <a:spcBef>
                <a:spcPct val="0"/>
              </a:spcBef>
            </a:pPr>
          </a:p>
          <a:p>
            <a:pPr algn="ctr">
              <a:lnSpc>
                <a:spcPts val="10883"/>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CF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4000"/>
            </a:blip>
            <a:stretch>
              <a:fillRect l="0" t="-9222" r="0" b="-9222"/>
            </a:stretch>
          </a:blipFill>
        </p:spPr>
      </p:sp>
      <p:grpSp>
        <p:nvGrpSpPr>
          <p:cNvPr name="Group 3" id="3"/>
          <p:cNvGrpSpPr/>
          <p:nvPr/>
        </p:nvGrpSpPr>
        <p:grpSpPr>
          <a:xfrm rot="0">
            <a:off x="535385" y="1028700"/>
            <a:ext cx="11391900" cy="8039100"/>
            <a:chOff x="0" y="0"/>
            <a:chExt cx="3000336" cy="2117294"/>
          </a:xfrm>
        </p:grpSpPr>
        <p:sp>
          <p:nvSpPr>
            <p:cNvPr name="Freeform 4" id="4"/>
            <p:cNvSpPr/>
            <p:nvPr/>
          </p:nvSpPr>
          <p:spPr>
            <a:xfrm flipH="false" flipV="false" rot="0">
              <a:off x="0" y="0"/>
              <a:ext cx="3000336" cy="2117294"/>
            </a:xfrm>
            <a:custGeom>
              <a:avLst/>
              <a:gdLst/>
              <a:ahLst/>
              <a:cxnLst/>
              <a:rect r="r" b="b" t="t" l="l"/>
              <a:pathLst>
                <a:path h="2117294" w="3000336">
                  <a:moveTo>
                    <a:pt x="34660" y="0"/>
                  </a:moveTo>
                  <a:lnTo>
                    <a:pt x="2965676" y="0"/>
                  </a:lnTo>
                  <a:cubicBezTo>
                    <a:pt x="2984818" y="0"/>
                    <a:pt x="3000336" y="15518"/>
                    <a:pt x="3000336" y="34660"/>
                  </a:cubicBezTo>
                  <a:lnTo>
                    <a:pt x="3000336" y="2082634"/>
                  </a:lnTo>
                  <a:cubicBezTo>
                    <a:pt x="3000336" y="2091827"/>
                    <a:pt x="2996684" y="2100642"/>
                    <a:pt x="2990184" y="2107142"/>
                  </a:cubicBezTo>
                  <a:cubicBezTo>
                    <a:pt x="2983684" y="2113642"/>
                    <a:pt x="2974869" y="2117294"/>
                    <a:pt x="2965676" y="2117294"/>
                  </a:cubicBezTo>
                  <a:lnTo>
                    <a:pt x="34660" y="2117294"/>
                  </a:lnTo>
                  <a:cubicBezTo>
                    <a:pt x="25467" y="2117294"/>
                    <a:pt x="16651" y="2113642"/>
                    <a:pt x="10152" y="2107142"/>
                  </a:cubicBezTo>
                  <a:cubicBezTo>
                    <a:pt x="3652" y="2100642"/>
                    <a:pt x="0" y="2091827"/>
                    <a:pt x="0" y="2082634"/>
                  </a:cubicBezTo>
                  <a:lnTo>
                    <a:pt x="0" y="34660"/>
                  </a:lnTo>
                  <a:cubicBezTo>
                    <a:pt x="0" y="15518"/>
                    <a:pt x="15518" y="0"/>
                    <a:pt x="34660" y="0"/>
                  </a:cubicBezTo>
                  <a:close/>
                </a:path>
              </a:pathLst>
            </a:custGeom>
            <a:solidFill>
              <a:srgbClr val="6796B2">
                <a:alpha val="51765"/>
              </a:srgbClr>
            </a:solidFill>
          </p:spPr>
        </p:sp>
        <p:sp>
          <p:nvSpPr>
            <p:cNvPr name="TextBox 5" id="5"/>
            <p:cNvSpPr txBox="true"/>
            <p:nvPr/>
          </p:nvSpPr>
          <p:spPr>
            <a:xfrm>
              <a:off x="0" y="-28575"/>
              <a:ext cx="3000336" cy="2145869"/>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1028700" y="1472882"/>
            <a:ext cx="10405270" cy="7255511"/>
          </a:xfrm>
          <a:prstGeom prst="rect">
            <a:avLst/>
          </a:prstGeom>
        </p:spPr>
        <p:txBody>
          <a:bodyPr anchor="t" rtlCol="false" tIns="0" lIns="0" bIns="0" rIns="0">
            <a:spAutoFit/>
          </a:bodyPr>
          <a:lstStyle/>
          <a:p>
            <a:pPr algn="l">
              <a:lnSpc>
                <a:spcPts val="6439"/>
              </a:lnSpc>
              <a:spcBef>
                <a:spcPct val="0"/>
              </a:spcBef>
            </a:pPr>
            <a:r>
              <a:rPr lang="en-US" sz="4599">
                <a:solidFill>
                  <a:srgbClr val="000000"/>
                </a:solidFill>
                <a:latin typeface="Montserrat 2"/>
                <a:ea typeface="Montserrat 2"/>
                <a:cs typeface="Montserrat 2"/>
                <a:sym typeface="Montserrat 2"/>
              </a:rPr>
              <a:t>FATIGUE</a:t>
            </a:r>
          </a:p>
          <a:p>
            <a:pPr algn="l">
              <a:lnSpc>
                <a:spcPts val="6439"/>
              </a:lnSpc>
              <a:spcBef>
                <a:spcPct val="0"/>
              </a:spcBef>
            </a:pPr>
            <a:r>
              <a:rPr lang="en-US" sz="4599">
                <a:solidFill>
                  <a:srgbClr val="000000"/>
                </a:solidFill>
                <a:latin typeface="Montserrat 2"/>
                <a:ea typeface="Montserrat 2"/>
                <a:cs typeface="Montserrat 2"/>
                <a:sym typeface="Montserrat 2"/>
              </a:rPr>
              <a:t>WEAKNESS</a:t>
            </a:r>
          </a:p>
          <a:p>
            <a:pPr algn="l">
              <a:lnSpc>
                <a:spcPts val="6439"/>
              </a:lnSpc>
              <a:spcBef>
                <a:spcPct val="0"/>
              </a:spcBef>
            </a:pPr>
            <a:r>
              <a:rPr lang="en-US" sz="4599">
                <a:solidFill>
                  <a:srgbClr val="000000"/>
                </a:solidFill>
                <a:latin typeface="Montserrat 2"/>
                <a:ea typeface="Montserrat 2"/>
                <a:cs typeface="Montserrat 2"/>
                <a:sym typeface="Montserrat 2"/>
              </a:rPr>
              <a:t>PALE OR YELLOWISH SKIN</a:t>
            </a:r>
          </a:p>
          <a:p>
            <a:pPr algn="l">
              <a:lnSpc>
                <a:spcPts val="6439"/>
              </a:lnSpc>
              <a:spcBef>
                <a:spcPct val="0"/>
              </a:spcBef>
            </a:pPr>
            <a:r>
              <a:rPr lang="en-US" sz="4599">
                <a:solidFill>
                  <a:srgbClr val="000000"/>
                </a:solidFill>
                <a:latin typeface="Montserrat 2"/>
                <a:ea typeface="Montserrat 2"/>
                <a:cs typeface="Montserrat 2"/>
                <a:sym typeface="Montserrat 2"/>
              </a:rPr>
              <a:t>IRREGULAR HEARTBEATS</a:t>
            </a:r>
          </a:p>
          <a:p>
            <a:pPr algn="l">
              <a:lnSpc>
                <a:spcPts val="6439"/>
              </a:lnSpc>
              <a:spcBef>
                <a:spcPct val="0"/>
              </a:spcBef>
            </a:pPr>
            <a:r>
              <a:rPr lang="en-US" sz="4599">
                <a:solidFill>
                  <a:srgbClr val="000000"/>
                </a:solidFill>
                <a:latin typeface="Montserrat 2"/>
                <a:ea typeface="Montserrat 2"/>
                <a:cs typeface="Montserrat 2"/>
                <a:sym typeface="Montserrat 2"/>
              </a:rPr>
              <a:t>SHORTNESS OF BREATH</a:t>
            </a:r>
          </a:p>
          <a:p>
            <a:pPr algn="l">
              <a:lnSpc>
                <a:spcPts val="6439"/>
              </a:lnSpc>
              <a:spcBef>
                <a:spcPct val="0"/>
              </a:spcBef>
            </a:pPr>
            <a:r>
              <a:rPr lang="en-US" sz="4599">
                <a:solidFill>
                  <a:srgbClr val="000000"/>
                </a:solidFill>
                <a:latin typeface="Montserrat 2"/>
                <a:ea typeface="Montserrat 2"/>
                <a:cs typeface="Montserrat 2"/>
                <a:sym typeface="Montserrat 2"/>
              </a:rPr>
              <a:t>DIZZINESS OR LIGHTHEADEDNESS</a:t>
            </a:r>
          </a:p>
          <a:p>
            <a:pPr algn="l">
              <a:lnSpc>
                <a:spcPts val="6439"/>
              </a:lnSpc>
              <a:spcBef>
                <a:spcPct val="0"/>
              </a:spcBef>
            </a:pPr>
            <a:r>
              <a:rPr lang="en-US" sz="4599">
                <a:solidFill>
                  <a:srgbClr val="000000"/>
                </a:solidFill>
                <a:latin typeface="Montserrat 2"/>
                <a:ea typeface="Montserrat 2"/>
                <a:cs typeface="Montserrat 2"/>
                <a:sym typeface="Montserrat 2"/>
              </a:rPr>
              <a:t>CHEST PAIN</a:t>
            </a:r>
          </a:p>
          <a:p>
            <a:pPr algn="l">
              <a:lnSpc>
                <a:spcPts val="6439"/>
              </a:lnSpc>
              <a:spcBef>
                <a:spcPct val="0"/>
              </a:spcBef>
            </a:pPr>
            <a:r>
              <a:rPr lang="en-US" sz="4599">
                <a:solidFill>
                  <a:srgbClr val="000000"/>
                </a:solidFill>
                <a:latin typeface="Montserrat 2"/>
                <a:ea typeface="Montserrat 2"/>
                <a:cs typeface="Montserrat 2"/>
                <a:sym typeface="Montserrat 2"/>
              </a:rPr>
              <a:t>COLD HANDS AND FEET</a:t>
            </a:r>
          </a:p>
          <a:p>
            <a:pPr algn="l">
              <a:lnSpc>
                <a:spcPts val="6439"/>
              </a:lnSpc>
              <a:spcBef>
                <a:spcPct val="0"/>
              </a:spcBef>
            </a:pPr>
            <a:r>
              <a:rPr lang="en-US" sz="4599">
                <a:solidFill>
                  <a:srgbClr val="000000"/>
                </a:solidFill>
                <a:latin typeface="Montserrat 2"/>
                <a:ea typeface="Montserrat 2"/>
                <a:cs typeface="Montserrat 2"/>
                <a:sym typeface="Montserrat 2"/>
              </a:rPr>
              <a:t>HEADACHES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733432" y="268494"/>
            <a:ext cx="16525868" cy="9971438"/>
          </a:xfrm>
          <a:prstGeom prst="rect">
            <a:avLst/>
          </a:prstGeom>
        </p:spPr>
        <p:txBody>
          <a:bodyPr anchor="t" rtlCol="false" tIns="0" lIns="0" bIns="0" rIns="0">
            <a:spAutoFit/>
          </a:bodyPr>
          <a:lstStyle/>
          <a:p>
            <a:pPr algn="ctr">
              <a:lnSpc>
                <a:spcPts val="7943"/>
              </a:lnSpc>
            </a:pPr>
            <a:r>
              <a:rPr lang="en-US" sz="5673" b="true">
                <a:solidFill>
                  <a:srgbClr val="000000"/>
                </a:solidFill>
                <a:latin typeface="Montserrat 1 Bold"/>
                <a:ea typeface="Montserrat 1 Bold"/>
                <a:cs typeface="Montserrat 1 Bold"/>
                <a:sym typeface="Montserrat 1 Bold"/>
              </a:rPr>
              <a:t>Of all the tests available to diagnose iron deficiency, SERUM FERRITN is the most able to discriminate iron deficiency from other disorders.</a:t>
            </a:r>
            <a:r>
              <a:rPr lang="en-US" sz="5673" b="true">
                <a:solidFill>
                  <a:srgbClr val="000000"/>
                </a:solidFill>
                <a:latin typeface="Montserrat 1 Bold"/>
                <a:ea typeface="Montserrat 1 Bold"/>
                <a:cs typeface="Montserrat 1 Bold"/>
                <a:sym typeface="Montserrat 1 Bold"/>
              </a:rPr>
              <a:t> </a:t>
            </a:r>
          </a:p>
          <a:p>
            <a:pPr algn="ctr">
              <a:lnSpc>
                <a:spcPts val="7943"/>
              </a:lnSpc>
            </a:pPr>
          </a:p>
          <a:p>
            <a:pPr algn="ctr">
              <a:lnSpc>
                <a:spcPts val="7943"/>
              </a:lnSpc>
            </a:pPr>
            <a:r>
              <a:rPr lang="en-US" sz="5673" b="true">
                <a:solidFill>
                  <a:srgbClr val="000000"/>
                </a:solidFill>
                <a:latin typeface="Montserrat 1 Bold"/>
                <a:ea typeface="Montserrat 1 Bold"/>
                <a:cs typeface="Montserrat 1 Bold"/>
                <a:sym typeface="Montserrat 1 Bold"/>
              </a:rPr>
              <a:t>The current lab reference range for ferritin (acceptable at 16 or above) will lead to underdiagnosis of iron deficiency especially in women. Optimal is over 80. </a:t>
            </a:r>
          </a:p>
          <a:p>
            <a:pPr algn="ctr">
              <a:lnSpc>
                <a:spcPts val="7943"/>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6796B2"/>
        </a:solidFill>
      </p:bgPr>
    </p:bg>
    <p:spTree>
      <p:nvGrpSpPr>
        <p:cNvPr id="1" name=""/>
        <p:cNvGrpSpPr/>
        <p:nvPr/>
      </p:nvGrpSpPr>
      <p:grpSpPr>
        <a:xfrm>
          <a:off x="0" y="0"/>
          <a:ext cx="0" cy="0"/>
          <a:chOff x="0" y="0"/>
          <a:chExt cx="0" cy="0"/>
        </a:xfrm>
      </p:grpSpPr>
      <p:sp>
        <p:nvSpPr>
          <p:cNvPr name="Freeform 2" id="2"/>
          <p:cNvSpPr/>
          <p:nvPr/>
        </p:nvSpPr>
        <p:spPr>
          <a:xfrm flipH="false" flipV="false" rot="0">
            <a:off x="0" y="605790"/>
            <a:ext cx="18288000" cy="9075420"/>
          </a:xfrm>
          <a:custGeom>
            <a:avLst/>
            <a:gdLst/>
            <a:ahLst/>
            <a:cxnLst/>
            <a:rect r="r" b="b" t="t" l="l"/>
            <a:pathLst>
              <a:path h="9075420" w="18288000">
                <a:moveTo>
                  <a:pt x="0" y="0"/>
                </a:moveTo>
                <a:lnTo>
                  <a:pt x="18288000" y="0"/>
                </a:lnTo>
                <a:lnTo>
                  <a:pt x="18288000" y="9075420"/>
                </a:lnTo>
                <a:lnTo>
                  <a:pt x="0" y="9075420"/>
                </a:lnTo>
                <a:lnTo>
                  <a:pt x="0" y="0"/>
                </a:lnTo>
                <a:close/>
              </a:path>
            </a:pathLst>
          </a:custGeom>
          <a:blipFill>
            <a:blip r:embed="rId2"/>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TextBox 3" id="3"/>
          <p:cNvSpPr txBox="true"/>
          <p:nvPr/>
        </p:nvSpPr>
        <p:spPr>
          <a:xfrm rot="0">
            <a:off x="694113" y="2296415"/>
            <a:ext cx="6295415" cy="5570345"/>
          </a:xfrm>
          <a:prstGeom prst="rect">
            <a:avLst/>
          </a:prstGeom>
        </p:spPr>
        <p:txBody>
          <a:bodyPr anchor="t" rtlCol="false" tIns="0" lIns="0" bIns="0" rIns="0">
            <a:spAutoFit/>
          </a:bodyPr>
          <a:lstStyle/>
          <a:p>
            <a:pPr algn="ctr">
              <a:lnSpc>
                <a:spcPts val="8851"/>
              </a:lnSpc>
            </a:pPr>
            <a:r>
              <a:rPr lang="en-US" b="true" sz="6322">
                <a:solidFill>
                  <a:srgbClr val="1A1A1A"/>
                </a:solidFill>
                <a:latin typeface="Montserrat 2 Bold"/>
                <a:ea typeface="Montserrat 2 Bold"/>
                <a:cs typeface="Montserrat 2 Bold"/>
                <a:sym typeface="Montserrat 2 Bold"/>
              </a:rPr>
              <a:t>Kids with anemia cannot concentrate at school. </a:t>
            </a:r>
          </a:p>
        </p:txBody>
      </p:sp>
      <p:sp>
        <p:nvSpPr>
          <p:cNvPr name="TextBox 4" id="4"/>
          <p:cNvSpPr txBox="true"/>
          <p:nvPr/>
        </p:nvSpPr>
        <p:spPr>
          <a:xfrm rot="0">
            <a:off x="1028700" y="8514509"/>
            <a:ext cx="16617743" cy="1416639"/>
          </a:xfrm>
          <a:prstGeom prst="rect">
            <a:avLst/>
          </a:prstGeom>
        </p:spPr>
        <p:txBody>
          <a:bodyPr anchor="t" rtlCol="false" tIns="0" lIns="0" bIns="0" rIns="0">
            <a:spAutoFit/>
          </a:bodyPr>
          <a:lstStyle/>
          <a:p>
            <a:pPr algn="ctr">
              <a:lnSpc>
                <a:spcPts val="3817"/>
              </a:lnSpc>
              <a:spcBef>
                <a:spcPct val="0"/>
              </a:spcBef>
            </a:pPr>
            <a:r>
              <a:rPr lang="en-US" sz="2726">
                <a:solidFill>
                  <a:srgbClr val="000000"/>
                </a:solidFill>
                <a:latin typeface="Montserrat 2"/>
                <a:ea typeface="Montserrat 2"/>
                <a:cs typeface="Montserrat 2"/>
                <a:sym typeface="Montserrat 2"/>
              </a:rPr>
              <a:t>Konofal E, Lecendreux M, Arnulf I, Mouren M.</a:t>
            </a:r>
            <a:r>
              <a:rPr lang="en-US" b="true" sz="2726">
                <a:solidFill>
                  <a:srgbClr val="000000"/>
                </a:solidFill>
                <a:latin typeface="Montserrat 2 Bold"/>
                <a:ea typeface="Montserrat 2 Bold"/>
                <a:cs typeface="Montserrat 2 Bold"/>
                <a:sym typeface="Montserrat 2 Bold"/>
              </a:rPr>
              <a:t> Iron</a:t>
            </a:r>
            <a:r>
              <a:rPr lang="en-US" sz="2726">
                <a:solidFill>
                  <a:srgbClr val="000000"/>
                </a:solidFill>
                <a:latin typeface="Montserrat 2"/>
                <a:ea typeface="Montserrat 2"/>
                <a:cs typeface="Montserrat 2"/>
                <a:sym typeface="Montserrat 2"/>
              </a:rPr>
              <a:t> </a:t>
            </a:r>
            <a:r>
              <a:rPr lang="en-US" b="true" sz="2726">
                <a:solidFill>
                  <a:srgbClr val="000000"/>
                </a:solidFill>
                <a:latin typeface="Montserrat 2 Bold"/>
                <a:ea typeface="Montserrat 2 Bold"/>
                <a:cs typeface="Montserrat 2 Bold"/>
                <a:sym typeface="Montserrat 2 Bold"/>
              </a:rPr>
              <a:t>Deficiency in Children With Attention-Deficit/Hyperactivity Disorder</a:t>
            </a:r>
            <a:r>
              <a:rPr lang="en-US" sz="2726">
                <a:solidFill>
                  <a:srgbClr val="000000"/>
                </a:solidFill>
                <a:latin typeface="Montserrat 2"/>
                <a:ea typeface="Montserrat 2"/>
                <a:cs typeface="Montserrat 2"/>
                <a:sym typeface="Montserrat 2"/>
              </a:rPr>
              <a:t>. Arch Pediatr Adolesc Med. 2004;158(12):1113–1115. doi:10.1001/archpedi.158.12.1113</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147036" y="942975"/>
            <a:ext cx="15993929" cy="8609332"/>
          </a:xfrm>
          <a:prstGeom prst="rect">
            <a:avLst/>
          </a:prstGeom>
        </p:spPr>
        <p:txBody>
          <a:bodyPr anchor="t" rtlCol="false" tIns="0" lIns="0" bIns="0" rIns="0">
            <a:spAutoFit/>
          </a:bodyPr>
          <a:lstStyle/>
          <a:p>
            <a:pPr algn="ctr">
              <a:lnSpc>
                <a:spcPts val="6019"/>
              </a:lnSpc>
              <a:spcBef>
                <a:spcPct val="0"/>
              </a:spcBef>
            </a:pPr>
            <a:r>
              <a:rPr lang="en-US" b="true" sz="4299">
                <a:solidFill>
                  <a:srgbClr val="000000"/>
                </a:solidFill>
                <a:latin typeface="Montserrat 2 Medium"/>
                <a:ea typeface="Montserrat 2 Medium"/>
                <a:cs typeface="Montserrat 2 Medium"/>
                <a:sym typeface="Montserrat 2 Medium"/>
              </a:rPr>
              <a:t>  The mean serum ferritin levels were lower in the children with ADHD</a:t>
            </a:r>
          </a:p>
          <a:p>
            <a:pPr algn="ctr">
              <a:lnSpc>
                <a:spcPts val="6019"/>
              </a:lnSpc>
              <a:spcBef>
                <a:spcPct val="0"/>
              </a:spcBef>
            </a:pPr>
          </a:p>
          <a:p>
            <a:pPr algn="ctr">
              <a:lnSpc>
                <a:spcPts val="6019"/>
              </a:lnSpc>
              <a:spcBef>
                <a:spcPct val="0"/>
              </a:spcBef>
            </a:pPr>
            <a:r>
              <a:rPr lang="en-US" b="true" sz="4299">
                <a:solidFill>
                  <a:srgbClr val="000000"/>
                </a:solidFill>
                <a:latin typeface="Montserrat 2 Medium"/>
                <a:ea typeface="Montserrat 2 Medium"/>
                <a:cs typeface="Montserrat 2 Medium"/>
                <a:sym typeface="Montserrat 2 Medium"/>
              </a:rPr>
              <a:t>Serum ferritin levels were abnormal (&lt;30 ng/mL) in 84% of children with ADHD and 18% of controls while serum iron, hemoglobin and hematocrit levels were within normal ranges.</a:t>
            </a:r>
          </a:p>
          <a:p>
            <a:pPr algn="ctr">
              <a:lnSpc>
                <a:spcPts val="6019"/>
              </a:lnSpc>
              <a:spcBef>
                <a:spcPct val="0"/>
              </a:spcBef>
            </a:pPr>
          </a:p>
          <a:p>
            <a:pPr algn="ctr">
              <a:lnSpc>
                <a:spcPts val="6719"/>
              </a:lnSpc>
              <a:spcBef>
                <a:spcPct val="0"/>
              </a:spcBef>
            </a:pPr>
            <a:r>
              <a:rPr lang="en-US" b="true" sz="4799">
                <a:solidFill>
                  <a:srgbClr val="000000"/>
                </a:solidFill>
                <a:latin typeface="Montserrat 2 Medium"/>
                <a:ea typeface="Montserrat 2 Medium"/>
                <a:cs typeface="Montserrat 2 Medium"/>
                <a:sym typeface="Montserrat 2 Medium"/>
              </a:rPr>
              <a:t>These results suggest that low iron stores contribute to ADHD and that ADHD children may benefit from iron supplementation.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762185" y="1353690"/>
            <a:ext cx="14763629" cy="5460296"/>
          </a:xfrm>
          <a:prstGeom prst="rect">
            <a:avLst/>
          </a:prstGeom>
        </p:spPr>
        <p:txBody>
          <a:bodyPr anchor="t" rtlCol="false" tIns="0" lIns="0" bIns="0" rIns="0">
            <a:spAutoFit/>
          </a:bodyPr>
          <a:lstStyle/>
          <a:p>
            <a:pPr algn="ctr">
              <a:lnSpc>
                <a:spcPts val="7213"/>
              </a:lnSpc>
              <a:spcBef>
                <a:spcPct val="0"/>
              </a:spcBef>
            </a:pPr>
            <a:r>
              <a:rPr lang="en-US" sz="5152">
                <a:solidFill>
                  <a:srgbClr val="000000"/>
                </a:solidFill>
                <a:latin typeface="Montserrat 2"/>
                <a:ea typeface="Montserrat 2"/>
                <a:cs typeface="Montserrat 2"/>
                <a:sym typeface="Montserrat 2"/>
              </a:rPr>
              <a:t>The children with the most severe iron deficiency were the most inattentive, impulsive, and hyperactive. </a:t>
            </a:r>
          </a:p>
          <a:p>
            <a:pPr algn="ctr">
              <a:lnSpc>
                <a:spcPts val="7213"/>
              </a:lnSpc>
              <a:spcBef>
                <a:spcPct val="0"/>
              </a:spcBef>
            </a:pPr>
          </a:p>
          <a:p>
            <a:pPr algn="ctr">
              <a:lnSpc>
                <a:spcPts val="7213"/>
              </a:lnSpc>
              <a:spcBef>
                <a:spcPct val="0"/>
              </a:spcBef>
            </a:pPr>
            <a:r>
              <a:rPr lang="en-US" sz="5152">
                <a:solidFill>
                  <a:srgbClr val="000000"/>
                </a:solidFill>
                <a:latin typeface="Montserrat 2"/>
                <a:ea typeface="Montserrat 2"/>
                <a:cs typeface="Montserrat 2"/>
                <a:sym typeface="Montserrat 2"/>
              </a:rPr>
              <a:t>This result suggests that low iron stores may explain as much as 30% of ADHD severity. </a:t>
            </a:r>
            <a:r>
              <a:rPr lang="en-US" b="true" sz="5152">
                <a:solidFill>
                  <a:srgbClr val="000000"/>
                </a:solidFill>
                <a:latin typeface="Montserrat 2 Medium"/>
                <a:ea typeface="Montserrat 2 Medium"/>
                <a:cs typeface="Montserrat 2 Medium"/>
                <a:sym typeface="Montserrat 2 Medium"/>
              </a:rPr>
              <a: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CF7"/>
        </a:solidFill>
      </p:bgPr>
    </p:bg>
    <p:spTree>
      <p:nvGrpSpPr>
        <p:cNvPr id="1" name=""/>
        <p:cNvGrpSpPr/>
        <p:nvPr/>
      </p:nvGrpSpPr>
      <p:grpSpPr>
        <a:xfrm>
          <a:off x="0" y="0"/>
          <a:ext cx="0" cy="0"/>
          <a:chOff x="0" y="0"/>
          <a:chExt cx="0" cy="0"/>
        </a:xfrm>
      </p:grpSpPr>
      <p:sp>
        <p:nvSpPr>
          <p:cNvPr name="Freeform 2" id="2"/>
          <p:cNvSpPr/>
          <p:nvPr/>
        </p:nvSpPr>
        <p:spPr>
          <a:xfrm flipH="false" flipV="false" rot="0">
            <a:off x="11267692" y="-388512"/>
            <a:ext cx="7020308" cy="10675512"/>
          </a:xfrm>
          <a:custGeom>
            <a:avLst/>
            <a:gdLst/>
            <a:ahLst/>
            <a:cxnLst/>
            <a:rect r="r" b="b" t="t" l="l"/>
            <a:pathLst>
              <a:path h="10675512" w="7020308">
                <a:moveTo>
                  <a:pt x="0" y="0"/>
                </a:moveTo>
                <a:lnTo>
                  <a:pt x="7020308" y="0"/>
                </a:lnTo>
                <a:lnTo>
                  <a:pt x="7020308" y="10675512"/>
                </a:lnTo>
                <a:lnTo>
                  <a:pt x="0" y="10675512"/>
                </a:lnTo>
                <a:lnTo>
                  <a:pt x="0" y="0"/>
                </a:lnTo>
                <a:close/>
              </a:path>
            </a:pathLst>
          </a:custGeom>
          <a:blipFill>
            <a:blip r:embed="rId2"/>
            <a:stretch>
              <a:fillRect l="-42175" t="0" r="-32495" b="0"/>
            </a:stretch>
          </a:blipFill>
        </p:spPr>
      </p:sp>
      <p:sp>
        <p:nvSpPr>
          <p:cNvPr name="Freeform 3" id="3"/>
          <p:cNvSpPr/>
          <p:nvPr/>
        </p:nvSpPr>
        <p:spPr>
          <a:xfrm flipH="false" flipV="false" rot="0">
            <a:off x="1542915" y="0"/>
            <a:ext cx="9309518" cy="2573808"/>
          </a:xfrm>
          <a:custGeom>
            <a:avLst/>
            <a:gdLst/>
            <a:ahLst/>
            <a:cxnLst/>
            <a:rect r="r" b="b" t="t" l="l"/>
            <a:pathLst>
              <a:path h="2573808" w="9309518">
                <a:moveTo>
                  <a:pt x="0" y="0"/>
                </a:moveTo>
                <a:lnTo>
                  <a:pt x="9309518" y="0"/>
                </a:lnTo>
                <a:lnTo>
                  <a:pt x="9309518" y="2573808"/>
                </a:lnTo>
                <a:lnTo>
                  <a:pt x="0" y="2573808"/>
                </a:lnTo>
                <a:lnTo>
                  <a:pt x="0" y="0"/>
                </a:lnTo>
                <a:close/>
              </a:path>
            </a:pathLst>
          </a:custGeom>
          <a:blipFill>
            <a:blip r:embed="rId3"/>
            <a:stretch>
              <a:fillRect l="0" t="0" r="0" b="0"/>
            </a:stretch>
          </a:blipFill>
        </p:spPr>
      </p:sp>
      <p:sp>
        <p:nvSpPr>
          <p:cNvPr name="TextBox 4" id="4"/>
          <p:cNvSpPr txBox="true"/>
          <p:nvPr/>
        </p:nvSpPr>
        <p:spPr>
          <a:xfrm rot="0">
            <a:off x="1462372" y="2919182"/>
            <a:ext cx="9470604" cy="839629"/>
          </a:xfrm>
          <a:prstGeom prst="rect">
            <a:avLst/>
          </a:prstGeom>
        </p:spPr>
        <p:txBody>
          <a:bodyPr anchor="t" rtlCol="false" tIns="0" lIns="0" bIns="0" rIns="0">
            <a:spAutoFit/>
          </a:bodyPr>
          <a:lstStyle/>
          <a:p>
            <a:pPr algn="l">
              <a:lnSpc>
                <a:spcPts val="6378"/>
              </a:lnSpc>
            </a:pPr>
            <a:r>
              <a:rPr lang="en-US" sz="6074" spc="72">
                <a:solidFill>
                  <a:srgbClr val="1A1A1A"/>
                </a:solidFill>
                <a:latin typeface="Montserrat 1"/>
                <a:ea typeface="Montserrat 1"/>
                <a:cs typeface="Montserrat 1"/>
                <a:sym typeface="Montserrat 1"/>
              </a:rPr>
              <a:t>STACEY FRANCIS DC</a:t>
            </a:r>
          </a:p>
        </p:txBody>
      </p:sp>
      <p:sp>
        <p:nvSpPr>
          <p:cNvPr name="TextBox 5" id="5"/>
          <p:cNvSpPr txBox="true"/>
          <p:nvPr/>
        </p:nvSpPr>
        <p:spPr>
          <a:xfrm rot="0">
            <a:off x="587196" y="4080951"/>
            <a:ext cx="10026907" cy="5687808"/>
          </a:xfrm>
          <a:prstGeom prst="rect">
            <a:avLst/>
          </a:prstGeom>
        </p:spPr>
        <p:txBody>
          <a:bodyPr anchor="t" rtlCol="false" tIns="0" lIns="0" bIns="0" rIns="0">
            <a:spAutoFit/>
          </a:bodyPr>
          <a:lstStyle/>
          <a:p>
            <a:pPr algn="ctr">
              <a:lnSpc>
                <a:spcPts val="4648"/>
              </a:lnSpc>
              <a:spcBef>
                <a:spcPct val="0"/>
              </a:spcBef>
            </a:pPr>
            <a:r>
              <a:rPr lang="en-US" b="true" sz="3320">
                <a:solidFill>
                  <a:srgbClr val="1A1A1A"/>
                </a:solidFill>
                <a:latin typeface="Montserrat 1 Bold"/>
                <a:ea typeface="Montserrat 1 Bold"/>
                <a:cs typeface="Montserrat 1 Bold"/>
                <a:sym typeface="Montserrat 1 Bold"/>
              </a:rPr>
              <a:t>Chiropractic Kinesiologist</a:t>
            </a:r>
          </a:p>
          <a:p>
            <a:pPr algn="ctr">
              <a:lnSpc>
                <a:spcPts val="4648"/>
              </a:lnSpc>
              <a:spcBef>
                <a:spcPct val="0"/>
              </a:spcBef>
            </a:pPr>
          </a:p>
          <a:p>
            <a:pPr algn="ctr">
              <a:lnSpc>
                <a:spcPts val="4648"/>
              </a:lnSpc>
              <a:spcBef>
                <a:spcPct val="0"/>
              </a:spcBef>
            </a:pPr>
            <a:r>
              <a:rPr lang="en-US" b="true" sz="3320">
                <a:solidFill>
                  <a:srgbClr val="1A1A1A"/>
                </a:solidFill>
                <a:latin typeface="Montserrat 1 Bold"/>
                <a:ea typeface="Montserrat 1 Bold"/>
                <a:cs typeface="Montserrat 1 Bold"/>
                <a:sym typeface="Montserrat 1 Bold"/>
              </a:rPr>
              <a:t>Functional Health Practitioner</a:t>
            </a:r>
          </a:p>
          <a:p>
            <a:pPr algn="ctr">
              <a:lnSpc>
                <a:spcPts val="4648"/>
              </a:lnSpc>
              <a:spcBef>
                <a:spcPct val="0"/>
              </a:spcBef>
            </a:pPr>
          </a:p>
          <a:p>
            <a:pPr algn="ctr">
              <a:lnSpc>
                <a:spcPts val="4648"/>
              </a:lnSpc>
              <a:spcBef>
                <a:spcPct val="0"/>
              </a:spcBef>
            </a:pPr>
            <a:r>
              <a:rPr lang="en-US" b="true" sz="3320">
                <a:solidFill>
                  <a:srgbClr val="1A1A1A"/>
                </a:solidFill>
                <a:latin typeface="Montserrat 1 Bold"/>
                <a:ea typeface="Montserrat 1 Bold"/>
                <a:cs typeface="Montserrat 1 Bold"/>
                <a:sym typeface="Montserrat 1 Bold"/>
              </a:rPr>
              <a:t>Public Speaker</a:t>
            </a:r>
          </a:p>
          <a:p>
            <a:pPr algn="ctr">
              <a:lnSpc>
                <a:spcPts val="4648"/>
              </a:lnSpc>
              <a:spcBef>
                <a:spcPct val="0"/>
              </a:spcBef>
            </a:pPr>
          </a:p>
          <a:p>
            <a:pPr algn="ctr">
              <a:lnSpc>
                <a:spcPts val="4228"/>
              </a:lnSpc>
              <a:spcBef>
                <a:spcPct val="0"/>
              </a:spcBef>
            </a:pPr>
            <a:r>
              <a:rPr lang="en-US" b="true" sz="3020">
                <a:solidFill>
                  <a:srgbClr val="1A1A1A"/>
                </a:solidFill>
                <a:latin typeface="Montserrat 1 Bold"/>
                <a:ea typeface="Montserrat 1 Bold"/>
                <a:cs typeface="Montserrat 1 Bold"/>
                <a:sym typeface="Montserrat 1 Bold"/>
              </a:rPr>
              <a:t>Published Author of </a:t>
            </a:r>
            <a:r>
              <a:rPr lang="en-US" b="true" sz="3020" i="true">
                <a:solidFill>
                  <a:srgbClr val="1A1A1A"/>
                </a:solidFill>
                <a:latin typeface="Montserrat 1 Bold Italics"/>
                <a:ea typeface="Montserrat 1 Bold Italics"/>
                <a:cs typeface="Montserrat 1 Bold Italics"/>
                <a:sym typeface="Montserrat 1 Bold Italics"/>
              </a:rPr>
              <a:t>The Supercharged Method: Your Transformation from Fatigued to Energized!</a:t>
            </a:r>
          </a:p>
          <a:p>
            <a:pPr algn="ctr">
              <a:lnSpc>
                <a:spcPts val="4648"/>
              </a:lnSpc>
              <a:spcBef>
                <a:spcPct val="0"/>
              </a:spcBef>
            </a:pPr>
          </a:p>
          <a:p>
            <a:pPr algn="ctr">
              <a:lnSpc>
                <a:spcPts val="4648"/>
              </a:lnSpc>
              <a:spcBef>
                <a:spcPct val="0"/>
              </a:spcBef>
            </a:pPr>
            <a:r>
              <a:rPr lang="en-US" b="true" sz="3320">
                <a:solidFill>
                  <a:srgbClr val="1A1A1A"/>
                </a:solidFill>
                <a:latin typeface="Montserrat 1 Bold"/>
                <a:ea typeface="Montserrat 1 Bold"/>
                <a:cs typeface="Montserrat 1 Bold"/>
                <a:sym typeface="Montserrat 1 Bold"/>
              </a:rPr>
              <a:t>www.specificwellness.com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291812" y="2959098"/>
            <a:ext cx="15704377" cy="3779520"/>
          </a:xfrm>
          <a:prstGeom prst="rect">
            <a:avLst/>
          </a:prstGeom>
        </p:spPr>
        <p:txBody>
          <a:bodyPr anchor="t" rtlCol="false" tIns="0" lIns="0" bIns="0" rIns="0">
            <a:spAutoFit/>
          </a:bodyPr>
          <a:lstStyle/>
          <a:p>
            <a:pPr algn="ctr">
              <a:lnSpc>
                <a:spcPts val="10080"/>
              </a:lnSpc>
              <a:spcBef>
                <a:spcPct val="0"/>
              </a:spcBef>
            </a:pPr>
            <a:r>
              <a:rPr lang="en-US" b="true" sz="7200">
                <a:solidFill>
                  <a:srgbClr val="000000"/>
                </a:solidFill>
                <a:latin typeface="Montserrat 1 Bold"/>
                <a:ea typeface="Montserrat 1 Bold"/>
                <a:cs typeface="Montserrat 1 Bold"/>
                <a:sym typeface="Montserrat 1 Bold"/>
              </a:rPr>
              <a:t>What would happen if these children were given iron instead of Adderall or Ritalin?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734027" y="1315529"/>
            <a:ext cx="14819945" cy="5636278"/>
          </a:xfrm>
          <a:prstGeom prst="rect">
            <a:avLst/>
          </a:prstGeom>
        </p:spPr>
        <p:txBody>
          <a:bodyPr anchor="t" rtlCol="false" tIns="0" lIns="0" bIns="0" rIns="0">
            <a:spAutoFit/>
          </a:bodyPr>
          <a:lstStyle/>
          <a:p>
            <a:pPr algn="ctr">
              <a:lnSpc>
                <a:spcPts val="6438"/>
              </a:lnSpc>
              <a:spcBef>
                <a:spcPct val="0"/>
              </a:spcBef>
            </a:pPr>
            <a:r>
              <a:rPr lang="en-US" sz="4599">
                <a:solidFill>
                  <a:srgbClr val="000000"/>
                </a:solidFill>
                <a:latin typeface="Montserrat 2"/>
                <a:ea typeface="Montserrat 2"/>
                <a:cs typeface="Montserrat 2"/>
                <a:sym typeface="Montserrat 2"/>
              </a:rPr>
              <a:t>Iron supplementation (80 mg/day) appeared to improve ADHD symptoms in children with low serum ferritin levels suggesting a need for future investigations with larger controlled trials.</a:t>
            </a:r>
          </a:p>
          <a:p>
            <a:pPr algn="ctr">
              <a:lnSpc>
                <a:spcPts val="6438"/>
              </a:lnSpc>
              <a:spcBef>
                <a:spcPct val="0"/>
              </a:spcBef>
            </a:pPr>
          </a:p>
          <a:p>
            <a:pPr algn="ctr">
              <a:lnSpc>
                <a:spcPts val="6438"/>
              </a:lnSpc>
              <a:spcBef>
                <a:spcPct val="0"/>
              </a:spcBef>
            </a:pPr>
            <a:r>
              <a:rPr lang="en-US" sz="4599">
                <a:solidFill>
                  <a:srgbClr val="000000"/>
                </a:solidFill>
                <a:latin typeface="Montserrat 2"/>
                <a:ea typeface="Montserrat 2"/>
                <a:cs typeface="Montserrat 2"/>
                <a:sym typeface="Montserrat 2"/>
              </a:rPr>
              <a:t> Iron therapy was well tolerated and </a:t>
            </a:r>
            <a:r>
              <a:rPr lang="en-US" b="true" sz="4599" u="sng">
                <a:solidFill>
                  <a:srgbClr val="000000"/>
                </a:solidFill>
                <a:latin typeface="Montserrat 2 Medium"/>
                <a:ea typeface="Montserrat 2 Medium"/>
                <a:cs typeface="Montserrat 2 Medium"/>
                <a:sym typeface="Montserrat 2 Medium"/>
              </a:rPr>
              <a:t>effectiveness is comparable to stimulants</a:t>
            </a:r>
            <a:r>
              <a:rPr lang="en-US" sz="4599">
                <a:solidFill>
                  <a:srgbClr val="000000"/>
                </a:solidFill>
                <a:latin typeface="Montserrat 2"/>
                <a:ea typeface="Montserrat 2"/>
                <a:cs typeface="Montserrat 2"/>
                <a:sym typeface="Montserrat 2"/>
              </a:rPr>
              <a:t>.</a:t>
            </a:r>
          </a:p>
        </p:txBody>
      </p:sp>
      <p:sp>
        <p:nvSpPr>
          <p:cNvPr name="TextBox 4" id="4"/>
          <p:cNvSpPr txBox="true"/>
          <p:nvPr/>
        </p:nvSpPr>
        <p:spPr>
          <a:xfrm rot="0">
            <a:off x="541707" y="8499798"/>
            <a:ext cx="17204586" cy="1459853"/>
          </a:xfrm>
          <a:prstGeom prst="rect">
            <a:avLst/>
          </a:prstGeom>
        </p:spPr>
        <p:txBody>
          <a:bodyPr anchor="t" rtlCol="false" tIns="0" lIns="0" bIns="0" rIns="0">
            <a:spAutoFit/>
          </a:bodyPr>
          <a:lstStyle/>
          <a:p>
            <a:pPr algn="ctr">
              <a:lnSpc>
                <a:spcPts val="3904"/>
              </a:lnSpc>
              <a:spcBef>
                <a:spcPct val="0"/>
              </a:spcBef>
            </a:pPr>
            <a:r>
              <a:rPr lang="en-US" sz="2789">
                <a:solidFill>
                  <a:srgbClr val="000000"/>
                </a:solidFill>
                <a:latin typeface="Montserrat 2"/>
                <a:ea typeface="Montserrat 2"/>
                <a:cs typeface="Montserrat 2"/>
                <a:sym typeface="Montserrat 2"/>
              </a:rPr>
              <a:t>Konofal E, Lecendreux M, Deron J, Marchand M, Cortese S, Zaïm M, Mouren MC, Arnulf I. </a:t>
            </a:r>
            <a:r>
              <a:rPr lang="en-US" b="true" sz="2789">
                <a:solidFill>
                  <a:srgbClr val="000000"/>
                </a:solidFill>
                <a:latin typeface="Montserrat 2 Medium"/>
                <a:ea typeface="Montserrat 2 Medium"/>
                <a:cs typeface="Montserrat 2 Medium"/>
                <a:sym typeface="Montserrat 2 Medium"/>
              </a:rPr>
              <a:t>Effects of iron supplementation on attention deficit hyperactivity disorder in children</a:t>
            </a:r>
            <a:r>
              <a:rPr lang="en-US" sz="2789">
                <a:solidFill>
                  <a:srgbClr val="000000"/>
                </a:solidFill>
                <a:latin typeface="Montserrat 2"/>
                <a:ea typeface="Montserrat 2"/>
                <a:cs typeface="Montserrat 2"/>
                <a:sym typeface="Montserrat 2"/>
              </a:rPr>
              <a:t>. Pediatr Neurol. 2008 Jan;38(1):20-6. doi: 10.1016/j.pediatrneurol.2007.08.014. PMID: 18054688.</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1353769" y="1157646"/>
            <a:ext cx="6359551" cy="7618095"/>
          </a:xfrm>
          <a:prstGeom prst="rect">
            <a:avLst/>
          </a:prstGeom>
        </p:spPr>
        <p:txBody>
          <a:bodyPr anchor="t" rtlCol="false" tIns="0" lIns="0" bIns="0" rIns="0">
            <a:spAutoFit/>
          </a:bodyPr>
          <a:lstStyle/>
          <a:p>
            <a:pPr algn="ctr">
              <a:lnSpc>
                <a:spcPts val="10080"/>
              </a:lnSpc>
            </a:pPr>
            <a:r>
              <a:rPr lang="en-US" sz="7200" b="true">
                <a:solidFill>
                  <a:srgbClr val="1A1A1A"/>
                </a:solidFill>
                <a:latin typeface="Beautifully Delicious Sans Heavy"/>
                <a:ea typeface="Beautifully Delicious Sans Heavy"/>
                <a:cs typeface="Beautifully Delicious Sans Heavy"/>
                <a:sym typeface="Beautifully Delicious Sans Heavy"/>
              </a:rPr>
              <a:t>The Problem with  Grains</a:t>
            </a:r>
          </a:p>
          <a:p>
            <a:pPr algn="ctr">
              <a:lnSpc>
                <a:spcPts val="10080"/>
              </a:lnSpc>
            </a:pPr>
            <a:r>
              <a:rPr lang="en-US" sz="7200" b="true">
                <a:solidFill>
                  <a:srgbClr val="1A1A1A"/>
                </a:solidFill>
                <a:latin typeface="Beautifully Delicious Sans Heavy"/>
                <a:ea typeface="Beautifully Delicious Sans Heavy"/>
                <a:cs typeface="Beautifully Delicious Sans Heavy"/>
                <a:sym typeface="Beautifully Delicious Sans Heavy"/>
              </a:rPr>
              <a:t>&amp; </a:t>
            </a:r>
          </a:p>
          <a:p>
            <a:pPr algn="ctr">
              <a:lnSpc>
                <a:spcPts val="10080"/>
              </a:lnSpc>
            </a:pPr>
            <a:r>
              <a:rPr lang="en-US" b="true" sz="7200">
                <a:solidFill>
                  <a:srgbClr val="1A1A1A"/>
                </a:solidFill>
                <a:latin typeface="Beautifully Delicious Sans Heavy"/>
                <a:ea typeface="Beautifully Delicious Sans Heavy"/>
                <a:cs typeface="Beautifully Delicious Sans Heavy"/>
                <a:sym typeface="Beautifully Delicious Sans Heavy"/>
              </a:rPr>
              <a:t>Cereal</a:t>
            </a:r>
          </a:p>
        </p:txBody>
      </p:sp>
      <p:sp>
        <p:nvSpPr>
          <p:cNvPr name="Freeform 4" id="4"/>
          <p:cNvSpPr/>
          <p:nvPr/>
        </p:nvSpPr>
        <p:spPr>
          <a:xfrm flipH="false" flipV="false" rot="0">
            <a:off x="0" y="0"/>
            <a:ext cx="10768931" cy="10287000"/>
          </a:xfrm>
          <a:custGeom>
            <a:avLst/>
            <a:gdLst/>
            <a:ahLst/>
            <a:cxnLst/>
            <a:rect r="r" b="b" t="t" l="l"/>
            <a:pathLst>
              <a:path h="10287000" w="10768931">
                <a:moveTo>
                  <a:pt x="0" y="0"/>
                </a:moveTo>
                <a:lnTo>
                  <a:pt x="10768931" y="0"/>
                </a:lnTo>
                <a:lnTo>
                  <a:pt x="10768931" y="10287000"/>
                </a:lnTo>
                <a:lnTo>
                  <a:pt x="0" y="10287000"/>
                </a:lnTo>
                <a:lnTo>
                  <a:pt x="0" y="0"/>
                </a:lnTo>
                <a:close/>
              </a:path>
            </a:pathLst>
          </a:custGeom>
          <a:blipFill>
            <a:blip r:embed="rId3"/>
            <a:stretch>
              <a:fillRect l="-37838" t="0" r="-37838"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627720" y="583494"/>
            <a:ext cx="17032560" cy="9232782"/>
          </a:xfrm>
          <a:prstGeom prst="rect">
            <a:avLst/>
          </a:prstGeom>
        </p:spPr>
        <p:txBody>
          <a:bodyPr anchor="t" rtlCol="false" tIns="0" lIns="0" bIns="0" rIns="0">
            <a:spAutoFit/>
          </a:bodyPr>
          <a:lstStyle/>
          <a:p>
            <a:pPr algn="ctr">
              <a:lnSpc>
                <a:spcPts val="6551"/>
              </a:lnSpc>
            </a:pPr>
            <a:r>
              <a:rPr lang="en-US" sz="4679" b="true">
                <a:solidFill>
                  <a:srgbClr val="000000"/>
                </a:solidFill>
                <a:latin typeface="Montserrat 1 Bold"/>
                <a:ea typeface="Montserrat 1 Bold"/>
                <a:cs typeface="Montserrat 1 Bold"/>
                <a:sym typeface="Montserrat 1 Bold"/>
              </a:rPr>
              <a:t>Effects of iron deficiency on the CNS </a:t>
            </a:r>
          </a:p>
          <a:p>
            <a:pPr algn="ctr">
              <a:lnSpc>
                <a:spcPts val="6551"/>
              </a:lnSpc>
            </a:pPr>
            <a:r>
              <a:rPr lang="en-US" sz="4679" b="true">
                <a:solidFill>
                  <a:srgbClr val="000000"/>
                </a:solidFill>
                <a:latin typeface="Montserrat 1 Bold"/>
                <a:ea typeface="Montserrat 1 Bold"/>
                <a:cs typeface="Montserrat 1 Bold"/>
                <a:sym typeface="Montserrat 1 Bold"/>
              </a:rPr>
              <a:t>(The thought processes, movements &amp; sensations of the body)</a:t>
            </a:r>
          </a:p>
          <a:p>
            <a:pPr algn="ctr">
              <a:lnSpc>
                <a:spcPts val="6551"/>
              </a:lnSpc>
            </a:pPr>
          </a:p>
          <a:p>
            <a:pPr algn="ctr">
              <a:lnSpc>
                <a:spcPts val="6551"/>
              </a:lnSpc>
            </a:pPr>
            <a:r>
              <a:rPr lang="en-US" sz="4679">
                <a:solidFill>
                  <a:srgbClr val="000000"/>
                </a:solidFill>
                <a:latin typeface="Montserrat 1"/>
                <a:ea typeface="Montserrat 1"/>
                <a:cs typeface="Montserrat 1"/>
                <a:sym typeface="Montserrat 1"/>
              </a:rPr>
              <a:t>Fatigue</a:t>
            </a:r>
          </a:p>
          <a:p>
            <a:pPr algn="ctr">
              <a:lnSpc>
                <a:spcPts val="6551"/>
              </a:lnSpc>
              <a:spcBef>
                <a:spcPct val="0"/>
              </a:spcBef>
            </a:pPr>
            <a:r>
              <a:rPr lang="en-US" sz="4679">
                <a:solidFill>
                  <a:srgbClr val="000000"/>
                </a:solidFill>
                <a:latin typeface="Montserrat 1"/>
                <a:ea typeface="Montserrat 1"/>
                <a:cs typeface="Montserrat 1"/>
                <a:sym typeface="Montserrat 1"/>
              </a:rPr>
              <a:t>W</a:t>
            </a:r>
            <a:r>
              <a:rPr lang="en-US" sz="4679">
                <a:solidFill>
                  <a:srgbClr val="000000"/>
                </a:solidFill>
                <a:latin typeface="Montserrat 1"/>
                <a:ea typeface="Montserrat 1"/>
                <a:cs typeface="Montserrat 1"/>
                <a:sym typeface="Montserrat 1"/>
              </a:rPr>
              <a:t>eakness</a:t>
            </a:r>
          </a:p>
          <a:p>
            <a:pPr algn="ctr">
              <a:lnSpc>
                <a:spcPts val="6551"/>
              </a:lnSpc>
              <a:spcBef>
                <a:spcPct val="0"/>
              </a:spcBef>
            </a:pPr>
            <a:r>
              <a:rPr lang="en-US" sz="4679">
                <a:solidFill>
                  <a:srgbClr val="000000"/>
                </a:solidFill>
                <a:latin typeface="Montserrat 1"/>
                <a:ea typeface="Montserrat 1"/>
                <a:cs typeface="Montserrat 1"/>
                <a:sym typeface="Montserrat 1"/>
              </a:rPr>
              <a:t> Irritability</a:t>
            </a:r>
          </a:p>
          <a:p>
            <a:pPr algn="ctr">
              <a:lnSpc>
                <a:spcPts val="6551"/>
              </a:lnSpc>
              <a:spcBef>
                <a:spcPct val="0"/>
              </a:spcBef>
            </a:pPr>
            <a:r>
              <a:rPr lang="en-US" sz="4679">
                <a:solidFill>
                  <a:srgbClr val="000000"/>
                </a:solidFill>
                <a:latin typeface="Montserrat 1"/>
                <a:ea typeface="Montserrat 1"/>
                <a:cs typeface="Montserrat 1"/>
                <a:sym typeface="Montserrat 1"/>
              </a:rPr>
              <a:t>Reduced Academic &amp; Cognitive Performance  </a:t>
            </a:r>
          </a:p>
          <a:p>
            <a:pPr algn="ctr">
              <a:lnSpc>
                <a:spcPts val="6551"/>
              </a:lnSpc>
              <a:spcBef>
                <a:spcPct val="0"/>
              </a:spcBef>
            </a:pPr>
            <a:r>
              <a:rPr lang="en-US" sz="4679">
                <a:solidFill>
                  <a:srgbClr val="000000"/>
                </a:solidFill>
                <a:latin typeface="Montserrat 1"/>
                <a:ea typeface="Montserrat 1"/>
                <a:cs typeface="Montserrat 1"/>
                <a:sym typeface="Montserrat 1"/>
              </a:rPr>
              <a:t>Reduced Memory and Focus</a:t>
            </a:r>
          </a:p>
          <a:p>
            <a:pPr algn="ctr">
              <a:lnSpc>
                <a:spcPts val="6551"/>
              </a:lnSpc>
              <a:spcBef>
                <a:spcPct val="0"/>
              </a:spcBef>
            </a:pPr>
            <a:r>
              <a:rPr lang="en-US" sz="4679">
                <a:solidFill>
                  <a:srgbClr val="000000"/>
                </a:solidFill>
                <a:latin typeface="Montserrat 1"/>
                <a:ea typeface="Montserrat 1"/>
                <a:cs typeface="Montserrat 1"/>
                <a:sym typeface="Montserrat 1"/>
              </a:rPr>
              <a:t>Depression (low serotonin)</a:t>
            </a:r>
          </a:p>
          <a:p>
            <a:pPr algn="ctr">
              <a:lnSpc>
                <a:spcPts val="7811"/>
              </a:lnSpc>
              <a:spcBef>
                <a:spcPct val="0"/>
              </a:spcBef>
            </a:pPr>
            <a:r>
              <a:rPr lang="en-US" b="true" sz="5579">
                <a:solidFill>
                  <a:srgbClr val="000000"/>
                </a:solidFill>
                <a:latin typeface="Montserrat 1 Bold"/>
                <a:ea typeface="Montserrat 1 Bold"/>
                <a:cs typeface="Montserrat 1 Bold"/>
                <a:sym typeface="Montserrat 1 Bold"/>
              </a:rPr>
              <a:t>Low Motivation &amp; Attention (low dopamine)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363274" y="8920473"/>
            <a:ext cx="17561452" cy="1138560"/>
          </a:xfrm>
          <a:prstGeom prst="rect">
            <a:avLst/>
          </a:prstGeom>
        </p:spPr>
        <p:txBody>
          <a:bodyPr anchor="t" rtlCol="false" tIns="0" lIns="0" bIns="0" rIns="0">
            <a:spAutoFit/>
          </a:bodyPr>
          <a:lstStyle/>
          <a:p>
            <a:pPr algn="ctr">
              <a:lnSpc>
                <a:spcPts val="3033"/>
              </a:lnSpc>
              <a:spcBef>
                <a:spcPct val="0"/>
              </a:spcBef>
            </a:pPr>
            <a:r>
              <a:rPr lang="en-US" sz="2166">
                <a:solidFill>
                  <a:srgbClr val="000000"/>
                </a:solidFill>
                <a:latin typeface="Montserrat 1"/>
                <a:ea typeface="Montserrat 1"/>
                <a:cs typeface="Montserrat 1"/>
                <a:sym typeface="Montserrat 1"/>
              </a:rPr>
              <a:t>Demirci K, Yildirim Baş F, Arslan B, Salman Z, Akpinar A, Demirdaş A. </a:t>
            </a:r>
            <a:r>
              <a:rPr lang="en-US" b="true" sz="2166">
                <a:solidFill>
                  <a:srgbClr val="000000"/>
                </a:solidFill>
                <a:latin typeface="Montserrat 1 Bold"/>
                <a:ea typeface="Montserrat 1 Bold"/>
                <a:cs typeface="Montserrat 1 Bold"/>
                <a:sym typeface="Montserrat 1 Bold"/>
              </a:rPr>
              <a:t>The Investigation of Symptoms and Diagnoses of Adult-Attention Deficit/ Hyperactivity Disorder in Women with Iron Deficiency Anemia. </a:t>
            </a:r>
            <a:r>
              <a:rPr lang="en-US" sz="2166">
                <a:solidFill>
                  <a:srgbClr val="000000"/>
                </a:solidFill>
                <a:latin typeface="Montserrat 1"/>
                <a:ea typeface="Montserrat 1"/>
                <a:cs typeface="Montserrat 1"/>
                <a:sym typeface="Montserrat 1"/>
              </a:rPr>
              <a:t>Noro Psikiyatr Ars. 2017 Mar;54(1):72-77. doi: 10.5152/npa.2016.12464. Epub 2016 Mar 4. PMID: 28566963; PMCID: PMC5439476.</a:t>
            </a:r>
          </a:p>
        </p:txBody>
      </p:sp>
      <p:sp>
        <p:nvSpPr>
          <p:cNvPr name="TextBox 4" id="4"/>
          <p:cNvSpPr txBox="true"/>
          <p:nvPr/>
        </p:nvSpPr>
        <p:spPr>
          <a:xfrm rot="0">
            <a:off x="770252" y="596134"/>
            <a:ext cx="16489048" cy="7887335"/>
          </a:xfrm>
          <a:prstGeom prst="rect">
            <a:avLst/>
          </a:prstGeom>
        </p:spPr>
        <p:txBody>
          <a:bodyPr anchor="t" rtlCol="false" tIns="0" lIns="0" bIns="0" rIns="0">
            <a:spAutoFit/>
          </a:bodyPr>
          <a:lstStyle/>
          <a:p>
            <a:pPr algn="ctr">
              <a:lnSpc>
                <a:spcPts val="7840"/>
              </a:lnSpc>
              <a:spcBef>
                <a:spcPct val="0"/>
              </a:spcBef>
            </a:pPr>
            <a:r>
              <a:rPr lang="en-US" b="true" sz="5600">
                <a:solidFill>
                  <a:srgbClr val="000000"/>
                </a:solidFill>
                <a:latin typeface="Montserrat 1 Bold"/>
                <a:ea typeface="Montserrat 1 Bold"/>
                <a:cs typeface="Montserrat 1 Bold"/>
                <a:sym typeface="Montserrat 1 Bold"/>
              </a:rPr>
              <a:t>Estrogen stimulates dopamine receptors, which helps maintain dopamine activity.</a:t>
            </a:r>
          </a:p>
          <a:p>
            <a:pPr algn="ctr">
              <a:lnSpc>
                <a:spcPts val="7840"/>
              </a:lnSpc>
              <a:spcBef>
                <a:spcPct val="0"/>
              </a:spcBef>
            </a:pPr>
          </a:p>
          <a:p>
            <a:pPr algn="ctr">
              <a:lnSpc>
                <a:spcPts val="7840"/>
              </a:lnSpc>
              <a:spcBef>
                <a:spcPct val="0"/>
              </a:spcBef>
            </a:pPr>
            <a:r>
              <a:rPr lang="en-US" b="true" sz="5600">
                <a:solidFill>
                  <a:srgbClr val="000000"/>
                </a:solidFill>
                <a:latin typeface="Montserrat 1 Bold"/>
                <a:ea typeface="Montserrat 1 Bold"/>
                <a:cs typeface="Montserrat 1 Bold"/>
                <a:sym typeface="Montserrat 1 Bold"/>
              </a:rPr>
              <a:t>Estrogen deprivation can cause dopamine cells in the brain to die. </a:t>
            </a:r>
          </a:p>
          <a:p>
            <a:pPr algn="ctr">
              <a:lnSpc>
                <a:spcPts val="7840"/>
              </a:lnSpc>
              <a:spcBef>
                <a:spcPct val="0"/>
              </a:spcBef>
            </a:pPr>
          </a:p>
          <a:p>
            <a:pPr algn="ctr">
              <a:lnSpc>
                <a:spcPts val="7840"/>
              </a:lnSpc>
              <a:spcBef>
                <a:spcPct val="0"/>
              </a:spcBef>
            </a:pPr>
            <a:r>
              <a:rPr lang="en-US" b="true" sz="5600">
                <a:solidFill>
                  <a:srgbClr val="000000"/>
                </a:solidFill>
                <a:latin typeface="Montserrat 1 Bold"/>
                <a:ea typeface="Montserrat 1 Bold"/>
                <a:cs typeface="Montserrat 1 Bold"/>
                <a:sym typeface="Montserrat 1 Bold"/>
              </a:rPr>
              <a:t>Lowered dopamine is made worse with iron deficiency.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028700" y="2882265"/>
            <a:ext cx="16230600" cy="3779520"/>
          </a:xfrm>
          <a:prstGeom prst="rect">
            <a:avLst/>
          </a:prstGeom>
        </p:spPr>
        <p:txBody>
          <a:bodyPr anchor="t" rtlCol="false" tIns="0" lIns="0" bIns="0" rIns="0">
            <a:spAutoFit/>
          </a:bodyPr>
          <a:lstStyle/>
          <a:p>
            <a:pPr algn="ctr">
              <a:lnSpc>
                <a:spcPts val="10080"/>
              </a:lnSpc>
              <a:spcBef>
                <a:spcPct val="0"/>
              </a:spcBef>
            </a:pPr>
            <a:r>
              <a:rPr lang="en-US" b="true" sz="7200">
                <a:solidFill>
                  <a:srgbClr val="000000"/>
                </a:solidFill>
                <a:latin typeface="Montserrat 1 Bold"/>
                <a:ea typeface="Montserrat 1 Bold"/>
                <a:cs typeface="Montserrat 1 Bold"/>
                <a:sym typeface="Montserrat 1 Bold"/>
              </a:rPr>
              <a:t>Brain injuries can cause anemia, and anemia can also affect the brain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899476" y="1231899"/>
            <a:ext cx="16489048" cy="8645526"/>
          </a:xfrm>
          <a:prstGeom prst="rect">
            <a:avLst/>
          </a:prstGeom>
        </p:spPr>
        <p:txBody>
          <a:bodyPr anchor="t" rtlCol="false" tIns="0" lIns="0" bIns="0" rIns="0">
            <a:spAutoFit/>
          </a:bodyPr>
          <a:lstStyle/>
          <a:p>
            <a:pPr algn="l">
              <a:lnSpc>
                <a:spcPts val="4899"/>
              </a:lnSpc>
              <a:spcBef>
                <a:spcPct val="0"/>
              </a:spcBef>
            </a:pPr>
          </a:p>
          <a:p>
            <a:pPr algn="l">
              <a:lnSpc>
                <a:spcPts val="4899"/>
              </a:lnSpc>
              <a:spcBef>
                <a:spcPct val="0"/>
              </a:spcBef>
            </a:pPr>
          </a:p>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Severe traumatic brain injuries (TBIs) can cause a series of changes that negatively</a:t>
            </a:r>
            <a:r>
              <a:rPr lang="en-US" b="true" sz="3499">
                <a:solidFill>
                  <a:srgbClr val="1A1A1A"/>
                </a:solidFill>
                <a:latin typeface="Montserrat 1 Bold"/>
                <a:ea typeface="Montserrat 1 Bold"/>
                <a:cs typeface="Montserrat 1 Bold"/>
                <a:sym typeface="Montserrat 1 Bold"/>
              </a:rPr>
              <a:t> affect the body's ability to produce red blood cells,</a:t>
            </a:r>
            <a:r>
              <a:rPr lang="en-US" b="true" sz="3499">
                <a:solidFill>
                  <a:srgbClr val="000000"/>
                </a:solidFill>
                <a:latin typeface="Montserrat 1 Bold"/>
                <a:ea typeface="Montserrat 1 Bold"/>
                <a:cs typeface="Montserrat 1 Bold"/>
                <a:sym typeface="Montserrat 1 Bold"/>
              </a:rPr>
              <a:t> which can lead to anemia. </a:t>
            </a:r>
          </a:p>
          <a:p>
            <a:pPr algn="l">
              <a:lnSpc>
                <a:spcPts val="4899"/>
              </a:lnSpc>
              <a:spcBef>
                <a:spcPct val="0"/>
              </a:spcBef>
            </a:pPr>
          </a:p>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Anemia can also be caused by blood loss from injuries that patients have when they arrive at the hospital, or that occur during their ICU stay.</a:t>
            </a:r>
          </a:p>
          <a:p>
            <a:pPr algn="l">
              <a:lnSpc>
                <a:spcPts val="4899"/>
              </a:lnSpc>
              <a:spcBef>
                <a:spcPct val="0"/>
              </a:spcBef>
            </a:pPr>
          </a:p>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In one study, 25.7% of patients with TBIs were anemic when they were admitted, and 48% developed anemia during their ICU stay. </a:t>
            </a:r>
          </a:p>
          <a:p>
            <a:pPr algn="l">
              <a:lnSpc>
                <a:spcPts val="4899"/>
              </a:lnSpc>
              <a:spcBef>
                <a:spcPct val="0"/>
              </a:spcBef>
            </a:pPr>
          </a:p>
          <a:p>
            <a:pPr algn="l">
              <a:lnSpc>
                <a:spcPts val="4899"/>
              </a:lnSpc>
              <a:spcBef>
                <a:spcPct val="0"/>
              </a:spcBef>
            </a:pPr>
          </a:p>
          <a:p>
            <a:pPr algn="l">
              <a:lnSpc>
                <a:spcPts val="4899"/>
              </a:lnSpc>
              <a:spcBef>
                <a:spcPct val="0"/>
              </a:spcBef>
            </a:pPr>
          </a:p>
        </p:txBody>
      </p:sp>
      <p:sp>
        <p:nvSpPr>
          <p:cNvPr name="TextBox 4" id="4"/>
          <p:cNvSpPr txBox="true"/>
          <p:nvPr/>
        </p:nvSpPr>
        <p:spPr>
          <a:xfrm rot="0">
            <a:off x="1726166" y="8451215"/>
            <a:ext cx="14577220" cy="807085"/>
          </a:xfrm>
          <a:prstGeom prst="rect">
            <a:avLst/>
          </a:prstGeom>
        </p:spPr>
        <p:txBody>
          <a:bodyPr anchor="t" rtlCol="false" tIns="0" lIns="0" bIns="0" rIns="0">
            <a:spAutoFit/>
          </a:bodyPr>
          <a:lstStyle/>
          <a:p>
            <a:pPr algn="l">
              <a:lnSpc>
                <a:spcPts val="6439"/>
              </a:lnSpc>
            </a:pPr>
            <a:r>
              <a:rPr lang="en-US" sz="4599" u="sng">
                <a:solidFill>
                  <a:srgbClr val="000000"/>
                </a:solidFill>
                <a:latin typeface="Arimo"/>
                <a:ea typeface="Arimo"/>
                <a:cs typeface="Arimo"/>
                <a:sym typeface="Arimo"/>
                <a:hlinkClick r:id="rId3" tooltip="https://www.ncbi.nlm.nih.gov/pmc/articles/PMC4911680/"/>
              </a:rPr>
              <a:t>https://www.ncbi.nlm.nih.gov/pmc/articles/PMC4911680/</a:t>
            </a:r>
          </a:p>
        </p:txBody>
      </p:sp>
      <p:sp>
        <p:nvSpPr>
          <p:cNvPr name="TextBox 5" id="5"/>
          <p:cNvSpPr txBox="true"/>
          <p:nvPr/>
        </p:nvSpPr>
        <p:spPr>
          <a:xfrm rot="0">
            <a:off x="2792114" y="262890"/>
            <a:ext cx="12703771" cy="1312545"/>
          </a:xfrm>
          <a:prstGeom prst="rect">
            <a:avLst/>
          </a:prstGeom>
        </p:spPr>
        <p:txBody>
          <a:bodyPr anchor="t" rtlCol="false" tIns="0" lIns="0" bIns="0" rIns="0">
            <a:spAutoFit/>
          </a:bodyPr>
          <a:lstStyle/>
          <a:p>
            <a:pPr algn="ctr">
              <a:lnSpc>
                <a:spcPts val="10080"/>
              </a:lnSpc>
            </a:pPr>
            <a:r>
              <a:rPr lang="en-US" sz="7200">
                <a:solidFill>
                  <a:srgbClr val="000000"/>
                </a:solidFill>
                <a:latin typeface="The Seasons"/>
                <a:ea typeface="The Seasons"/>
                <a:cs typeface="The Seasons"/>
                <a:sym typeface="The Seasons"/>
              </a:rPr>
              <a:t>Brain Injury Can Cause Anemia</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964088" y="1989455"/>
            <a:ext cx="16489048" cy="6788151"/>
          </a:xfrm>
          <a:prstGeom prst="rect">
            <a:avLst/>
          </a:prstGeom>
        </p:spPr>
        <p:txBody>
          <a:bodyPr anchor="t" rtlCol="false" tIns="0" lIns="0" bIns="0" rIns="0">
            <a:spAutoFit/>
          </a:bodyPr>
          <a:lstStyle/>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Anemia can deprive the brain of oxygen, which is vital for its function. </a:t>
            </a:r>
          </a:p>
          <a:p>
            <a:pPr algn="l">
              <a:lnSpc>
                <a:spcPts val="4899"/>
              </a:lnSpc>
              <a:spcBef>
                <a:spcPct val="0"/>
              </a:spcBef>
            </a:pPr>
          </a:p>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Anemia makes i</a:t>
            </a:r>
            <a:r>
              <a:rPr lang="en-US" b="true" sz="3499">
                <a:solidFill>
                  <a:srgbClr val="000000"/>
                </a:solidFill>
                <a:latin typeface="Montserrat 1 Bold"/>
                <a:ea typeface="Montserrat 1 Bold"/>
                <a:cs typeface="Montserrat 1 Bold"/>
                <a:sym typeface="Montserrat 1 Bold"/>
              </a:rPr>
              <a:t>t difficult to concentrate because of the reduced oxygen supply to the brain. </a:t>
            </a:r>
          </a:p>
          <a:p>
            <a:pPr algn="l">
              <a:lnSpc>
                <a:spcPts val="4899"/>
              </a:lnSpc>
              <a:spcBef>
                <a:spcPct val="0"/>
              </a:spcBef>
            </a:pPr>
          </a:p>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Some studies have found that low hemoglobin levels may be associated with worse outcomes, especially for patients with compromised brain tissue oxygen tension. </a:t>
            </a:r>
          </a:p>
          <a:p>
            <a:pPr algn="l">
              <a:lnSpc>
                <a:spcPts val="4899"/>
              </a:lnSpc>
              <a:spcBef>
                <a:spcPct val="0"/>
              </a:spcBef>
            </a:pPr>
          </a:p>
          <a:p>
            <a:pPr algn="l">
              <a:lnSpc>
                <a:spcPts val="4899"/>
              </a:lnSpc>
              <a:spcBef>
                <a:spcPct val="0"/>
              </a:spcBef>
            </a:pPr>
            <a:r>
              <a:rPr lang="en-US" b="true" sz="3499">
                <a:solidFill>
                  <a:srgbClr val="000000"/>
                </a:solidFill>
                <a:latin typeface="Montserrat 1 Bold"/>
                <a:ea typeface="Montserrat 1 Bold"/>
                <a:cs typeface="Montserrat 1 Bold"/>
                <a:sym typeface="Montserrat 1 Bold"/>
              </a:rPr>
              <a:t>Anemia negatively affects recovery from traumatic brain injuries</a:t>
            </a:r>
          </a:p>
          <a:p>
            <a:pPr algn="l">
              <a:lnSpc>
                <a:spcPts val="4899"/>
              </a:lnSpc>
              <a:spcBef>
                <a:spcPct val="0"/>
              </a:spcBef>
            </a:pPr>
          </a:p>
        </p:txBody>
      </p:sp>
      <p:sp>
        <p:nvSpPr>
          <p:cNvPr name="TextBox 4" id="4"/>
          <p:cNvSpPr txBox="true"/>
          <p:nvPr/>
        </p:nvSpPr>
        <p:spPr>
          <a:xfrm rot="0">
            <a:off x="3375025" y="262890"/>
            <a:ext cx="11537950" cy="1312545"/>
          </a:xfrm>
          <a:prstGeom prst="rect">
            <a:avLst/>
          </a:prstGeom>
        </p:spPr>
        <p:txBody>
          <a:bodyPr anchor="t" rtlCol="false" tIns="0" lIns="0" bIns="0" rIns="0">
            <a:spAutoFit/>
          </a:bodyPr>
          <a:lstStyle/>
          <a:p>
            <a:pPr algn="ctr">
              <a:lnSpc>
                <a:spcPts val="10080"/>
              </a:lnSpc>
            </a:pPr>
            <a:r>
              <a:rPr lang="en-US" sz="7200">
                <a:solidFill>
                  <a:srgbClr val="000000"/>
                </a:solidFill>
                <a:latin typeface="The Seasons"/>
                <a:ea typeface="The Seasons"/>
                <a:cs typeface="The Seasons"/>
                <a:sym typeface="The Seasons"/>
              </a:rPr>
              <a:t>Anemia Can Affect the Brain</a:t>
            </a:r>
          </a:p>
        </p:txBody>
      </p:sp>
      <p:sp>
        <p:nvSpPr>
          <p:cNvPr name="TextBox 5" id="5"/>
          <p:cNvSpPr txBox="true"/>
          <p:nvPr/>
        </p:nvSpPr>
        <p:spPr>
          <a:xfrm rot="0">
            <a:off x="1157924" y="9163050"/>
            <a:ext cx="16101376" cy="707384"/>
          </a:xfrm>
          <a:prstGeom prst="rect">
            <a:avLst/>
          </a:prstGeom>
        </p:spPr>
        <p:txBody>
          <a:bodyPr anchor="t" rtlCol="false" tIns="0" lIns="0" bIns="0" rIns="0">
            <a:spAutoFit/>
          </a:bodyPr>
          <a:lstStyle/>
          <a:p>
            <a:pPr algn="l">
              <a:lnSpc>
                <a:spcPts val="5690"/>
              </a:lnSpc>
            </a:pPr>
            <a:r>
              <a:rPr lang="en-US" sz="4064" u="sng">
                <a:solidFill>
                  <a:srgbClr val="000000"/>
                </a:solidFill>
                <a:latin typeface="Arimo"/>
                <a:ea typeface="Arimo"/>
                <a:cs typeface="Arimo"/>
                <a:sym typeface="Arimo"/>
                <a:hlinkClick r:id="rId3" tooltip="https://www.sciencedaily.com/releases/2016/05/160525121227.htm"/>
              </a:rPr>
              <a:t>https://www.sciencedaily.com/releases/2016/05/160525121227.htm</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Freeform 3" id="3"/>
          <p:cNvSpPr/>
          <p:nvPr/>
        </p:nvSpPr>
        <p:spPr>
          <a:xfrm flipH="false" flipV="false" rot="0">
            <a:off x="1028700" y="1384901"/>
            <a:ext cx="10799498" cy="6973472"/>
          </a:xfrm>
          <a:custGeom>
            <a:avLst/>
            <a:gdLst/>
            <a:ahLst/>
            <a:cxnLst/>
            <a:rect r="r" b="b" t="t" l="l"/>
            <a:pathLst>
              <a:path h="6973472" w="10799498">
                <a:moveTo>
                  <a:pt x="0" y="0"/>
                </a:moveTo>
                <a:lnTo>
                  <a:pt x="10799498" y="0"/>
                </a:lnTo>
                <a:lnTo>
                  <a:pt x="10799498" y="6973473"/>
                </a:lnTo>
                <a:lnTo>
                  <a:pt x="0" y="6973473"/>
                </a:lnTo>
                <a:lnTo>
                  <a:pt x="0" y="0"/>
                </a:lnTo>
                <a:close/>
              </a:path>
            </a:pathLst>
          </a:custGeom>
          <a:blipFill>
            <a:blip r:embed="rId3"/>
            <a:stretch>
              <a:fillRect l="0" t="0" r="0" b="0"/>
            </a:stretch>
          </a:blipFill>
        </p:spPr>
      </p:sp>
      <p:sp>
        <p:nvSpPr>
          <p:cNvPr name="TextBox 4" id="4"/>
          <p:cNvSpPr txBox="true"/>
          <p:nvPr/>
        </p:nvSpPr>
        <p:spPr>
          <a:xfrm rot="0">
            <a:off x="1865457" y="7668764"/>
            <a:ext cx="14229027" cy="1236345"/>
          </a:xfrm>
          <a:prstGeom prst="rect">
            <a:avLst/>
          </a:prstGeom>
        </p:spPr>
        <p:txBody>
          <a:bodyPr anchor="t" rtlCol="false" tIns="0" lIns="0" bIns="0" rIns="0">
            <a:spAutoFit/>
          </a:bodyPr>
          <a:lstStyle/>
          <a:p>
            <a:pPr algn="ctr">
              <a:lnSpc>
                <a:spcPts val="10080"/>
              </a:lnSpc>
            </a:pPr>
            <a:r>
              <a:rPr lang="en-US" b="true" sz="7200">
                <a:solidFill>
                  <a:srgbClr val="000000"/>
                </a:solidFill>
                <a:latin typeface="Beautifully Delicious Sans Heavy"/>
                <a:ea typeface="Beautifully Delicious Sans Heavy"/>
                <a:cs typeface="Beautifully Delicious Sans Heavy"/>
                <a:sym typeface="Beautifully Delicious Sans Heavy"/>
              </a:rPr>
              <a:t>Dr Christopher Charles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Freeform 3" id="3"/>
          <p:cNvSpPr/>
          <p:nvPr/>
        </p:nvSpPr>
        <p:spPr>
          <a:xfrm flipH="false" flipV="false" rot="0">
            <a:off x="234954" y="1976414"/>
            <a:ext cx="9459310" cy="8229600"/>
          </a:xfrm>
          <a:custGeom>
            <a:avLst/>
            <a:gdLst/>
            <a:ahLst/>
            <a:cxnLst/>
            <a:rect r="r" b="b" t="t" l="l"/>
            <a:pathLst>
              <a:path h="8229600" w="9459310">
                <a:moveTo>
                  <a:pt x="0" y="0"/>
                </a:moveTo>
                <a:lnTo>
                  <a:pt x="9459311" y="0"/>
                </a:lnTo>
                <a:lnTo>
                  <a:pt x="9459311" y="8229600"/>
                </a:lnTo>
                <a:lnTo>
                  <a:pt x="0" y="8229600"/>
                </a:lnTo>
                <a:lnTo>
                  <a:pt x="0" y="0"/>
                </a:lnTo>
                <a:close/>
              </a:path>
            </a:pathLst>
          </a:custGeom>
          <a:blipFill>
            <a:blip r:embed="rId3">
              <a:alphaModFix amt="39000"/>
            </a:blip>
            <a:stretch>
              <a:fillRect l="0" t="0" r="0" b="0"/>
            </a:stretch>
          </a:blipFill>
        </p:spPr>
      </p:sp>
      <p:sp>
        <p:nvSpPr>
          <p:cNvPr name="Freeform 4" id="4"/>
          <p:cNvSpPr/>
          <p:nvPr/>
        </p:nvSpPr>
        <p:spPr>
          <a:xfrm flipH="true" flipV="false" rot="0">
            <a:off x="7467559" y="3326024"/>
            <a:ext cx="6752053" cy="4996520"/>
          </a:xfrm>
          <a:custGeom>
            <a:avLst/>
            <a:gdLst/>
            <a:ahLst/>
            <a:cxnLst/>
            <a:rect r="r" b="b" t="t" l="l"/>
            <a:pathLst>
              <a:path h="4996520" w="6752053">
                <a:moveTo>
                  <a:pt x="6752053" y="0"/>
                </a:moveTo>
                <a:lnTo>
                  <a:pt x="0" y="0"/>
                </a:lnTo>
                <a:lnTo>
                  <a:pt x="0" y="4996519"/>
                </a:lnTo>
                <a:lnTo>
                  <a:pt x="6752053" y="4996519"/>
                </a:lnTo>
                <a:lnTo>
                  <a:pt x="675205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3451074">
            <a:off x="11653802" y="3106902"/>
            <a:ext cx="2752795" cy="2372409"/>
          </a:xfrm>
          <a:custGeom>
            <a:avLst/>
            <a:gdLst/>
            <a:ahLst/>
            <a:cxnLst/>
            <a:rect r="r" b="b" t="t" l="l"/>
            <a:pathLst>
              <a:path h="2372409" w="2752795">
                <a:moveTo>
                  <a:pt x="0" y="0"/>
                </a:moveTo>
                <a:lnTo>
                  <a:pt x="2752796" y="0"/>
                </a:lnTo>
                <a:lnTo>
                  <a:pt x="2752796" y="2372409"/>
                </a:lnTo>
                <a:lnTo>
                  <a:pt x="0" y="237240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378734" y="1881811"/>
            <a:ext cx="1854028" cy="2162131"/>
          </a:xfrm>
          <a:custGeom>
            <a:avLst/>
            <a:gdLst/>
            <a:ahLst/>
            <a:cxnLst/>
            <a:rect r="r" b="b" t="t" l="l"/>
            <a:pathLst>
              <a:path h="2162131" w="1854028">
                <a:moveTo>
                  <a:pt x="0" y="0"/>
                </a:moveTo>
                <a:lnTo>
                  <a:pt x="1854028" y="0"/>
                </a:lnTo>
                <a:lnTo>
                  <a:pt x="1854028" y="2162131"/>
                </a:lnTo>
                <a:lnTo>
                  <a:pt x="0" y="21621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909266" y="339090"/>
            <a:ext cx="14469468" cy="1236345"/>
          </a:xfrm>
          <a:prstGeom prst="rect">
            <a:avLst/>
          </a:prstGeom>
        </p:spPr>
        <p:txBody>
          <a:bodyPr anchor="t" rtlCol="false" tIns="0" lIns="0" bIns="0" rIns="0">
            <a:spAutoFit/>
          </a:bodyPr>
          <a:lstStyle/>
          <a:p>
            <a:pPr algn="ctr">
              <a:lnSpc>
                <a:spcPts val="10080"/>
              </a:lnSpc>
            </a:pPr>
            <a:r>
              <a:rPr lang="en-US" b="true" sz="7200">
                <a:solidFill>
                  <a:srgbClr val="000000"/>
                </a:solidFill>
                <a:latin typeface="Beautifully Delicious Sans Heavy"/>
                <a:ea typeface="Beautifully Delicious Sans Heavy"/>
                <a:cs typeface="Beautifully Delicious Sans Heavy"/>
                <a:sym typeface="Beautifully Delicious Sans Heavy"/>
              </a:rPr>
              <a:t>Another form of Anemia</a:t>
            </a:r>
          </a:p>
        </p:txBody>
      </p:sp>
      <p:sp>
        <p:nvSpPr>
          <p:cNvPr name="TextBox 8" id="8"/>
          <p:cNvSpPr txBox="true"/>
          <p:nvPr/>
        </p:nvSpPr>
        <p:spPr>
          <a:xfrm rot="0">
            <a:off x="1909266" y="4924425"/>
            <a:ext cx="5863134" cy="2614295"/>
          </a:xfrm>
          <a:prstGeom prst="rect">
            <a:avLst/>
          </a:prstGeom>
        </p:spPr>
        <p:txBody>
          <a:bodyPr anchor="t" rtlCol="false" tIns="0" lIns="0" bIns="0" rIns="0">
            <a:spAutoFit/>
          </a:bodyPr>
          <a:lstStyle/>
          <a:p>
            <a:pPr algn="ctr">
              <a:lnSpc>
                <a:spcPts val="10080"/>
              </a:lnSpc>
            </a:pPr>
            <a:r>
              <a:rPr lang="en-US" sz="7200" b="true">
                <a:solidFill>
                  <a:srgbClr val="000000"/>
                </a:solidFill>
                <a:latin typeface="The Seasons Bold"/>
                <a:ea typeface="The Seasons Bold"/>
                <a:cs typeface="The Seasons Bold"/>
                <a:sym typeface="The Seasons Bold"/>
              </a:rPr>
              <a:t>Folic Acid</a:t>
            </a:r>
          </a:p>
          <a:p>
            <a:pPr algn="ctr">
              <a:lnSpc>
                <a:spcPts val="10080"/>
              </a:lnSpc>
            </a:pPr>
            <a:r>
              <a:rPr lang="en-US" sz="7200" b="true">
                <a:solidFill>
                  <a:srgbClr val="000000"/>
                </a:solidFill>
                <a:latin typeface="The Seasons Bold"/>
                <a:ea typeface="The Seasons Bold"/>
                <a:cs typeface="The Seasons Bold"/>
                <a:sym typeface="The Seasons Bold"/>
              </a:rPr>
              <a:t>(Synthetic B9)</a:t>
            </a:r>
          </a:p>
        </p:txBody>
      </p:sp>
      <p:sp>
        <p:nvSpPr>
          <p:cNvPr name="TextBox 9" id="9"/>
          <p:cNvSpPr txBox="true"/>
          <p:nvPr/>
        </p:nvSpPr>
        <p:spPr>
          <a:xfrm rot="0">
            <a:off x="7772400" y="8132043"/>
            <a:ext cx="10515600" cy="1126257"/>
          </a:xfrm>
          <a:prstGeom prst="rect">
            <a:avLst/>
          </a:prstGeom>
        </p:spPr>
        <p:txBody>
          <a:bodyPr anchor="t" rtlCol="false" tIns="0" lIns="0" bIns="0" rIns="0">
            <a:spAutoFit/>
          </a:bodyPr>
          <a:lstStyle/>
          <a:p>
            <a:pPr algn="ctr">
              <a:lnSpc>
                <a:spcPts val="8527"/>
              </a:lnSpc>
            </a:pPr>
            <a:r>
              <a:rPr lang="en-US" sz="6090" b="true">
                <a:solidFill>
                  <a:srgbClr val="000000"/>
                </a:solidFill>
                <a:latin typeface="The Seasons Bold"/>
                <a:ea typeface="The Seasons Bold"/>
                <a:cs typeface="The Seasons Bold"/>
                <a:sym typeface="The Seasons Bold"/>
              </a:rPr>
              <a:t>Folate (Methylated B9)</a:t>
            </a:r>
          </a:p>
        </p:txBody>
      </p:sp>
      <p:sp>
        <p:nvSpPr>
          <p:cNvPr name="TextBox 10" id="10"/>
          <p:cNvSpPr txBox="true"/>
          <p:nvPr/>
        </p:nvSpPr>
        <p:spPr>
          <a:xfrm rot="0">
            <a:off x="8467884" y="2304498"/>
            <a:ext cx="10515600" cy="1126257"/>
          </a:xfrm>
          <a:prstGeom prst="rect">
            <a:avLst/>
          </a:prstGeom>
        </p:spPr>
        <p:txBody>
          <a:bodyPr anchor="t" rtlCol="false" tIns="0" lIns="0" bIns="0" rIns="0">
            <a:spAutoFit/>
          </a:bodyPr>
          <a:lstStyle/>
          <a:p>
            <a:pPr algn="ctr">
              <a:lnSpc>
                <a:spcPts val="8527"/>
              </a:lnSpc>
            </a:pPr>
            <a:r>
              <a:rPr lang="en-US" sz="6090" b="true">
                <a:solidFill>
                  <a:srgbClr val="000000"/>
                </a:solidFill>
                <a:latin typeface="The Seasons Bold"/>
                <a:ea typeface="The Seasons Bold"/>
                <a:cs typeface="The Seasons Bold"/>
                <a:sym typeface="The Seasons Bold"/>
              </a:rPr>
              <a:t>Homocysteine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028700" y="3141821"/>
            <a:ext cx="16230600" cy="3779520"/>
          </a:xfrm>
          <a:prstGeom prst="rect">
            <a:avLst/>
          </a:prstGeom>
        </p:spPr>
        <p:txBody>
          <a:bodyPr anchor="t" rtlCol="false" tIns="0" lIns="0" bIns="0" rIns="0">
            <a:spAutoFit/>
          </a:bodyPr>
          <a:lstStyle/>
          <a:p>
            <a:pPr algn="ctr">
              <a:lnSpc>
                <a:spcPts val="10080"/>
              </a:lnSpc>
            </a:pPr>
            <a:r>
              <a:rPr lang="en-US" sz="7200">
                <a:solidFill>
                  <a:srgbClr val="5E17EB"/>
                </a:solidFill>
                <a:latin typeface="Montserrat 1"/>
                <a:ea typeface="Montserrat 1"/>
                <a:cs typeface="Montserrat 1"/>
                <a:sym typeface="Montserrat 1"/>
              </a:rPr>
              <a:t>“To achieve Unstoppable Energy </a:t>
            </a:r>
          </a:p>
          <a:p>
            <a:pPr algn="ctr">
              <a:lnSpc>
                <a:spcPts val="10080"/>
              </a:lnSpc>
            </a:pPr>
            <a:r>
              <a:rPr lang="en-US" sz="7200">
                <a:solidFill>
                  <a:srgbClr val="5E17EB"/>
                </a:solidFill>
                <a:latin typeface="Montserrat 1"/>
                <a:ea typeface="Montserrat 1"/>
                <a:cs typeface="Montserrat 1"/>
                <a:sym typeface="Montserrat 1"/>
              </a:rPr>
              <a:t>we have to remove what is getting in the way.”</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3332664" y="2096850"/>
            <a:ext cx="4537397" cy="5229101"/>
          </a:xfrm>
          <a:prstGeom prst="rect">
            <a:avLst/>
          </a:prstGeom>
        </p:spPr>
        <p:txBody>
          <a:bodyPr anchor="t" rtlCol="false" tIns="0" lIns="0" bIns="0" rIns="0">
            <a:spAutoFit/>
          </a:bodyPr>
          <a:lstStyle/>
          <a:p>
            <a:pPr algn="ctr">
              <a:lnSpc>
                <a:spcPts val="10156"/>
              </a:lnSpc>
            </a:pPr>
            <a:r>
              <a:rPr lang="en-US" sz="7254" b="true">
                <a:solidFill>
                  <a:srgbClr val="000000"/>
                </a:solidFill>
                <a:latin typeface="The Seasons Bold"/>
                <a:ea typeface="The Seasons Bold"/>
                <a:cs typeface="The Seasons Bold"/>
                <a:sym typeface="The Seasons Bold"/>
              </a:rPr>
              <a:t>44% Reduction in suicide attempts!!</a:t>
            </a:r>
          </a:p>
        </p:txBody>
      </p:sp>
      <p:sp>
        <p:nvSpPr>
          <p:cNvPr name="TextBox 4" id="4"/>
          <p:cNvSpPr txBox="true"/>
          <p:nvPr/>
        </p:nvSpPr>
        <p:spPr>
          <a:xfrm rot="0">
            <a:off x="13021519" y="9239250"/>
            <a:ext cx="5266481" cy="911614"/>
          </a:xfrm>
          <a:prstGeom prst="rect">
            <a:avLst/>
          </a:prstGeom>
        </p:spPr>
        <p:txBody>
          <a:bodyPr anchor="t" rtlCol="false" tIns="0" lIns="0" bIns="0" rIns="0">
            <a:spAutoFit/>
          </a:bodyPr>
          <a:lstStyle/>
          <a:p>
            <a:pPr algn="ctr">
              <a:lnSpc>
                <a:spcPts val="1451"/>
              </a:lnSpc>
              <a:spcBef>
                <a:spcPct val="0"/>
              </a:spcBef>
            </a:pPr>
            <a:r>
              <a:rPr lang="en-US" sz="1036">
                <a:solidFill>
                  <a:srgbClr val="000000"/>
                </a:solidFill>
                <a:latin typeface="Montserrat 2"/>
                <a:ea typeface="Montserrat 2"/>
                <a:cs typeface="Montserrat 2"/>
                <a:sym typeface="Montserrat 2"/>
              </a:rPr>
              <a:t>Association Between Folic Acid Prescription Fills and Suicide Attempts and Intentional Self-harm Among Privately Insured US Adults</a:t>
            </a:r>
          </a:p>
          <a:p>
            <a:pPr algn="ctr">
              <a:lnSpc>
                <a:spcPts val="1451"/>
              </a:lnSpc>
              <a:spcBef>
                <a:spcPct val="0"/>
              </a:spcBef>
            </a:pPr>
            <a:r>
              <a:rPr lang="en-US" sz="1036">
                <a:solidFill>
                  <a:srgbClr val="000000"/>
                </a:solidFill>
                <a:latin typeface="Montserrat 2"/>
                <a:ea typeface="Montserrat 2"/>
                <a:cs typeface="Montserrat 2"/>
                <a:sym typeface="Montserrat 2"/>
              </a:rPr>
              <a:t>Robert D Gibbons 1, Kwan Hur 1, Jill E Lavigne 2 3, J John Mann 4</a:t>
            </a:r>
          </a:p>
          <a:p>
            <a:pPr algn="ctr">
              <a:lnSpc>
                <a:spcPts val="1451"/>
              </a:lnSpc>
              <a:spcBef>
                <a:spcPct val="0"/>
              </a:spcBef>
            </a:pPr>
            <a:r>
              <a:rPr lang="en-US" sz="1036">
                <a:solidFill>
                  <a:srgbClr val="000000"/>
                </a:solidFill>
                <a:latin typeface="Montserrat 2"/>
                <a:ea typeface="Montserrat 2"/>
                <a:cs typeface="Montserrat 2"/>
                <a:sym typeface="Montserrat 2"/>
              </a:rPr>
              <a:t>Affiliations expand</a:t>
            </a:r>
          </a:p>
          <a:p>
            <a:pPr algn="ctr">
              <a:lnSpc>
                <a:spcPts val="1451"/>
              </a:lnSpc>
              <a:spcBef>
                <a:spcPct val="0"/>
              </a:spcBef>
            </a:pPr>
            <a:r>
              <a:rPr lang="en-US" sz="1036">
                <a:solidFill>
                  <a:srgbClr val="000000"/>
                </a:solidFill>
                <a:latin typeface="Montserrat 2"/>
                <a:ea typeface="Montserrat 2"/>
                <a:cs typeface="Montserrat 2"/>
                <a:sym typeface="Montserrat 2"/>
              </a:rPr>
              <a:t>PMID: 36169979 DOI: 10.1001/jamapsychiatry.2022.2990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Freeform 3" id="3"/>
          <p:cNvSpPr/>
          <p:nvPr/>
        </p:nvSpPr>
        <p:spPr>
          <a:xfrm flipH="false" flipV="false" rot="0">
            <a:off x="8001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stretch>
              <a:fillRect l="0" t="0" r="0" b="0"/>
            </a:stretch>
          </a:blipFill>
        </p:spPr>
      </p:sp>
      <p:sp>
        <p:nvSpPr>
          <p:cNvPr name="TextBox 4" id="4"/>
          <p:cNvSpPr txBox="true"/>
          <p:nvPr/>
        </p:nvSpPr>
        <p:spPr>
          <a:xfrm rot="0">
            <a:off x="713442" y="433488"/>
            <a:ext cx="6833713" cy="9305724"/>
          </a:xfrm>
          <a:prstGeom prst="rect">
            <a:avLst/>
          </a:prstGeom>
        </p:spPr>
        <p:txBody>
          <a:bodyPr anchor="t" rtlCol="false" tIns="0" lIns="0" bIns="0" rIns="0">
            <a:spAutoFit/>
          </a:bodyPr>
          <a:lstStyle/>
          <a:p>
            <a:pPr algn="ctr">
              <a:lnSpc>
                <a:spcPts val="8195"/>
              </a:lnSpc>
            </a:pPr>
            <a:r>
              <a:rPr lang="en-US" sz="5854" b="true">
                <a:solidFill>
                  <a:srgbClr val="000000"/>
                </a:solidFill>
                <a:latin typeface="Montserrat 1 Bold"/>
                <a:ea typeface="Montserrat 1 Bold"/>
                <a:cs typeface="Montserrat 1 Bold"/>
                <a:sym typeface="Montserrat 1 Bold"/>
              </a:rPr>
              <a:t>Step 1: </a:t>
            </a:r>
          </a:p>
          <a:p>
            <a:pPr algn="ctr">
              <a:lnSpc>
                <a:spcPts val="8195"/>
              </a:lnSpc>
            </a:pPr>
            <a:r>
              <a:rPr lang="en-US" sz="5854" b="true">
                <a:solidFill>
                  <a:srgbClr val="000000"/>
                </a:solidFill>
                <a:latin typeface="Montserrat 1 Bold"/>
                <a:ea typeface="Montserrat 1 Bold"/>
                <a:cs typeface="Montserrat 1 Bold"/>
                <a:sym typeface="Montserrat 1 Bold"/>
              </a:rPr>
              <a:t>Get your Ferritin &amp; Homocysteine Levels checked</a:t>
            </a:r>
          </a:p>
          <a:p>
            <a:pPr algn="ctr">
              <a:lnSpc>
                <a:spcPts val="8195"/>
              </a:lnSpc>
            </a:pPr>
          </a:p>
          <a:p>
            <a:pPr algn="ctr">
              <a:lnSpc>
                <a:spcPts val="8195"/>
              </a:lnSpc>
            </a:pPr>
            <a:r>
              <a:rPr lang="en-US" sz="5854" b="true">
                <a:solidFill>
                  <a:srgbClr val="000000"/>
                </a:solidFill>
                <a:latin typeface="Montserrat 1 Bold"/>
                <a:ea typeface="Montserrat 1 Bold"/>
                <a:cs typeface="Montserrat 1 Bold"/>
                <a:sym typeface="Montserrat 1 Bold"/>
              </a:rPr>
              <a:t>Step 2:</a:t>
            </a:r>
          </a:p>
          <a:p>
            <a:pPr algn="ctr">
              <a:lnSpc>
                <a:spcPts val="8195"/>
              </a:lnSpc>
              <a:spcBef>
                <a:spcPct val="0"/>
              </a:spcBef>
            </a:pPr>
            <a:r>
              <a:rPr lang="en-US" b="true" sz="5854">
                <a:solidFill>
                  <a:srgbClr val="000000"/>
                </a:solidFill>
                <a:latin typeface="Montserrat 1 Bold"/>
                <a:ea typeface="Montserrat 1 Bold"/>
                <a:cs typeface="Montserrat 1 Bold"/>
                <a:sym typeface="Montserrat 1 Bold"/>
              </a:rPr>
              <a:t>Eat foods rich in Iron and B Vitamins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222" r="0" b="-9222"/>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3728396"/>
            <a:ext cx="18288000" cy="5256537"/>
          </a:xfrm>
          <a:prstGeom prst="rect">
            <a:avLst/>
          </a:prstGeom>
        </p:spPr>
        <p:txBody>
          <a:bodyPr anchor="t" rtlCol="false" tIns="0" lIns="0" bIns="0" rIns="0">
            <a:spAutoFit/>
          </a:bodyPr>
          <a:lstStyle/>
          <a:p>
            <a:pPr algn="ctr">
              <a:lnSpc>
                <a:spcPts val="9659"/>
              </a:lnSpc>
            </a:pPr>
            <a:r>
              <a:rPr lang="en-US" sz="6899" b="true">
                <a:solidFill>
                  <a:srgbClr val="000000"/>
                </a:solidFill>
                <a:latin typeface="Montserrat 1 Bold"/>
                <a:ea typeface="Montserrat 1 Bold"/>
                <a:cs typeface="Montserrat 1 Bold"/>
                <a:sym typeface="Montserrat 1 Bold"/>
              </a:rPr>
              <a:t>Do you often feel cold, especially in your hands and feet?</a:t>
            </a:r>
          </a:p>
          <a:p>
            <a:pPr algn="ctr">
              <a:lnSpc>
                <a:spcPts val="9240"/>
              </a:lnSpc>
            </a:pPr>
          </a:p>
          <a:p>
            <a:pPr algn="ctr">
              <a:lnSpc>
                <a:spcPts val="13579"/>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222" r="0" b="-9222"/>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3825240"/>
            <a:ext cx="18288000" cy="2503170"/>
          </a:xfrm>
          <a:prstGeom prst="rect">
            <a:avLst/>
          </a:prstGeom>
        </p:spPr>
        <p:txBody>
          <a:bodyPr anchor="t" rtlCol="false" tIns="0" lIns="0" bIns="0" rIns="0">
            <a:spAutoFit/>
          </a:bodyPr>
          <a:lstStyle/>
          <a:p>
            <a:pPr algn="ctr">
              <a:lnSpc>
                <a:spcPts val="10080"/>
              </a:lnSpc>
            </a:pPr>
            <a:r>
              <a:rPr lang="en-US" sz="7200" b="true">
                <a:solidFill>
                  <a:srgbClr val="000000"/>
                </a:solidFill>
                <a:latin typeface="Montserrat 1 Bold"/>
                <a:ea typeface="Montserrat 1 Bold"/>
                <a:cs typeface="Montserrat 1 Bold"/>
                <a:sym typeface="Montserrat 1 Bold"/>
              </a:rPr>
              <a:t>Have you experienced dry skin, brittle nails or hair loss?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333" r="0" b="-9333"/>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3825240"/>
            <a:ext cx="18288000" cy="2503170"/>
          </a:xfrm>
          <a:prstGeom prst="rect">
            <a:avLst/>
          </a:prstGeom>
        </p:spPr>
        <p:txBody>
          <a:bodyPr anchor="t" rtlCol="false" tIns="0" lIns="0" bIns="0" rIns="0">
            <a:spAutoFit/>
          </a:bodyPr>
          <a:lstStyle/>
          <a:p>
            <a:pPr algn="ctr">
              <a:lnSpc>
                <a:spcPts val="10080"/>
              </a:lnSpc>
            </a:pPr>
            <a:r>
              <a:rPr lang="en-US" sz="7200" b="true">
                <a:solidFill>
                  <a:srgbClr val="000000"/>
                </a:solidFill>
                <a:latin typeface="Montserrat 1 Bold"/>
                <a:ea typeface="Montserrat 1 Bold"/>
                <a:cs typeface="Montserrat 1 Bold"/>
                <a:sym typeface="Montserrat 1 Bold"/>
              </a:rPr>
              <a:t>Do you have low blood pressure and </a:t>
            </a:r>
          </a:p>
          <a:p>
            <a:pPr algn="ctr">
              <a:lnSpc>
                <a:spcPts val="10080"/>
              </a:lnSpc>
            </a:pPr>
            <a:r>
              <a:rPr lang="en-US" sz="7200" b="true">
                <a:solidFill>
                  <a:srgbClr val="000000"/>
                </a:solidFill>
                <a:latin typeface="Montserrat 1 Bold"/>
                <a:ea typeface="Montserrat 1 Bold"/>
                <a:cs typeface="Montserrat 1 Bold"/>
                <a:sym typeface="Montserrat 1 Bold"/>
              </a:rPr>
              <a:t>low body temperature?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218068" y="3547509"/>
            <a:ext cx="11569121" cy="5107396"/>
            <a:chOff x="0" y="0"/>
            <a:chExt cx="3047011" cy="1345158"/>
          </a:xfrm>
        </p:grpSpPr>
        <p:sp>
          <p:nvSpPr>
            <p:cNvPr name="Freeform 3" id="3"/>
            <p:cNvSpPr/>
            <p:nvPr/>
          </p:nvSpPr>
          <p:spPr>
            <a:xfrm flipH="false" flipV="false" rot="0">
              <a:off x="0" y="0"/>
              <a:ext cx="3047011" cy="1345158"/>
            </a:xfrm>
            <a:custGeom>
              <a:avLst/>
              <a:gdLst/>
              <a:ahLst/>
              <a:cxnLst/>
              <a:rect r="r" b="b" t="t" l="l"/>
              <a:pathLst>
                <a:path h="1345158" w="3047011">
                  <a:moveTo>
                    <a:pt x="0" y="0"/>
                  </a:moveTo>
                  <a:lnTo>
                    <a:pt x="3047011" y="0"/>
                  </a:lnTo>
                  <a:lnTo>
                    <a:pt x="3047011" y="1345158"/>
                  </a:lnTo>
                  <a:lnTo>
                    <a:pt x="0" y="1345158"/>
                  </a:lnTo>
                  <a:close/>
                </a:path>
              </a:pathLst>
            </a:custGeom>
            <a:solidFill>
              <a:srgbClr val="1B75BC"/>
            </a:solidFill>
          </p:spPr>
        </p:sp>
        <p:sp>
          <p:nvSpPr>
            <p:cNvPr name="TextBox 4" id="4"/>
            <p:cNvSpPr txBox="true"/>
            <p:nvPr/>
          </p:nvSpPr>
          <p:spPr>
            <a:xfrm>
              <a:off x="0" y="-28575"/>
              <a:ext cx="3047011" cy="1373733"/>
            </a:xfrm>
            <a:prstGeom prst="rect">
              <a:avLst/>
            </a:prstGeom>
          </p:spPr>
          <p:txBody>
            <a:bodyPr anchor="ctr" rtlCol="false" tIns="50800" lIns="50800" bIns="50800" rIns="50800"/>
            <a:lstStyle/>
            <a:p>
              <a:pPr algn="ctr">
                <a:lnSpc>
                  <a:spcPts val="2379"/>
                </a:lnSpc>
              </a:pPr>
            </a:p>
          </p:txBody>
        </p:sp>
      </p:grpSp>
      <p:sp>
        <p:nvSpPr>
          <p:cNvPr name="Freeform 5" id="5"/>
          <p:cNvSpPr/>
          <p:nvPr/>
        </p:nvSpPr>
        <p:spPr>
          <a:xfrm flipH="false" flipV="false" rot="0">
            <a:off x="-1581913" y="-780836"/>
            <a:ext cx="19869913" cy="11054501"/>
          </a:xfrm>
          <a:custGeom>
            <a:avLst/>
            <a:gdLst/>
            <a:ahLst/>
            <a:cxnLst/>
            <a:rect r="r" b="b" t="t" l="l"/>
            <a:pathLst>
              <a:path h="11054501" w="19869913">
                <a:moveTo>
                  <a:pt x="0" y="0"/>
                </a:moveTo>
                <a:lnTo>
                  <a:pt x="19869913" y="0"/>
                </a:lnTo>
                <a:lnTo>
                  <a:pt x="19869913" y="11054501"/>
                </a:lnTo>
                <a:lnTo>
                  <a:pt x="0" y="11054501"/>
                </a:lnTo>
                <a:lnTo>
                  <a:pt x="0" y="0"/>
                </a:lnTo>
                <a:close/>
              </a:path>
            </a:pathLst>
          </a:custGeom>
          <a:blipFill>
            <a:blip r:embed="rId2">
              <a:alphaModFix amt="32999"/>
            </a:blip>
            <a:stretch>
              <a:fillRect l="0" t="-9877" r="0" b="-9877"/>
            </a:stretch>
          </a:blipFill>
        </p:spPr>
      </p:sp>
      <p:sp>
        <p:nvSpPr>
          <p:cNvPr name="TextBox 6" id="6"/>
          <p:cNvSpPr txBox="true"/>
          <p:nvPr/>
        </p:nvSpPr>
        <p:spPr>
          <a:xfrm rot="0">
            <a:off x="6522868" y="4095849"/>
            <a:ext cx="10959521" cy="3924991"/>
          </a:xfrm>
          <a:prstGeom prst="rect">
            <a:avLst/>
          </a:prstGeom>
        </p:spPr>
        <p:txBody>
          <a:bodyPr anchor="t" rtlCol="false" tIns="0" lIns="0" bIns="0" rIns="0">
            <a:spAutoFit/>
          </a:bodyPr>
          <a:lstStyle/>
          <a:p>
            <a:pPr algn="ctr">
              <a:lnSpc>
                <a:spcPts val="6261"/>
              </a:lnSpc>
              <a:spcBef>
                <a:spcPct val="0"/>
              </a:spcBef>
            </a:pPr>
            <a:r>
              <a:rPr lang="en-US" sz="4472">
                <a:solidFill>
                  <a:srgbClr val="FFFFFF"/>
                </a:solidFill>
                <a:latin typeface="Beautifully Delicious Sans"/>
                <a:ea typeface="Beautifully Delicious Sans"/>
                <a:cs typeface="Beautifully Delicious Sans"/>
                <a:sym typeface="Beautifully Delicious Sans"/>
              </a:rPr>
              <a:t> The thyroid gland is part of the endocrine system and regulates body temperature, metabolism, weight, muscle strength and mood.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9833" y="-1222931"/>
            <a:ext cx="22307833" cy="12119531"/>
          </a:xfrm>
          <a:custGeom>
            <a:avLst/>
            <a:gdLst/>
            <a:ahLst/>
            <a:cxnLst/>
            <a:rect r="r" b="b" t="t" l="l"/>
            <a:pathLst>
              <a:path h="12119531" w="22307833">
                <a:moveTo>
                  <a:pt x="0" y="0"/>
                </a:moveTo>
                <a:lnTo>
                  <a:pt x="22307833" y="0"/>
                </a:lnTo>
                <a:lnTo>
                  <a:pt x="22307833" y="12119531"/>
                </a:lnTo>
                <a:lnTo>
                  <a:pt x="0" y="12119531"/>
                </a:lnTo>
                <a:lnTo>
                  <a:pt x="0" y="0"/>
                </a:lnTo>
                <a:close/>
              </a:path>
            </a:pathLst>
          </a:custGeom>
          <a:blipFill>
            <a:blip r:embed="rId2">
              <a:alphaModFix amt="54000"/>
            </a:blip>
            <a:stretch>
              <a:fillRect l="0" t="-11316" r="0" b="-11316"/>
            </a:stretch>
          </a:blipFill>
        </p:spPr>
      </p:sp>
      <p:grpSp>
        <p:nvGrpSpPr>
          <p:cNvPr name="Group 3" id="3"/>
          <p:cNvGrpSpPr/>
          <p:nvPr/>
        </p:nvGrpSpPr>
        <p:grpSpPr>
          <a:xfrm rot="0">
            <a:off x="8618368" y="612735"/>
            <a:ext cx="9288538" cy="9061531"/>
            <a:chOff x="0" y="0"/>
            <a:chExt cx="2446364" cy="2386576"/>
          </a:xfrm>
        </p:grpSpPr>
        <p:sp>
          <p:nvSpPr>
            <p:cNvPr name="Freeform 4" id="4"/>
            <p:cNvSpPr/>
            <p:nvPr/>
          </p:nvSpPr>
          <p:spPr>
            <a:xfrm flipH="false" flipV="false" rot="0">
              <a:off x="0" y="0"/>
              <a:ext cx="2446364" cy="2386576"/>
            </a:xfrm>
            <a:custGeom>
              <a:avLst/>
              <a:gdLst/>
              <a:ahLst/>
              <a:cxnLst/>
              <a:rect r="r" b="b" t="t" l="l"/>
              <a:pathLst>
                <a:path h="2386576" w="2446364">
                  <a:moveTo>
                    <a:pt x="42508" y="0"/>
                  </a:moveTo>
                  <a:lnTo>
                    <a:pt x="2403856" y="0"/>
                  </a:lnTo>
                  <a:cubicBezTo>
                    <a:pt x="2427332" y="0"/>
                    <a:pt x="2446364" y="19032"/>
                    <a:pt x="2446364" y="42508"/>
                  </a:cubicBezTo>
                  <a:lnTo>
                    <a:pt x="2446364" y="2344068"/>
                  </a:lnTo>
                  <a:cubicBezTo>
                    <a:pt x="2446364" y="2355342"/>
                    <a:pt x="2441885" y="2366154"/>
                    <a:pt x="2433914" y="2374126"/>
                  </a:cubicBezTo>
                  <a:cubicBezTo>
                    <a:pt x="2425942" y="2382097"/>
                    <a:pt x="2415130" y="2386576"/>
                    <a:pt x="2403856" y="2386576"/>
                  </a:cubicBezTo>
                  <a:lnTo>
                    <a:pt x="42508" y="2386576"/>
                  </a:lnTo>
                  <a:cubicBezTo>
                    <a:pt x="19032" y="2386576"/>
                    <a:pt x="0" y="2367544"/>
                    <a:pt x="0" y="2344068"/>
                  </a:cubicBezTo>
                  <a:lnTo>
                    <a:pt x="0" y="42508"/>
                  </a:lnTo>
                  <a:cubicBezTo>
                    <a:pt x="0" y="31234"/>
                    <a:pt x="4479" y="20422"/>
                    <a:pt x="12450" y="12450"/>
                  </a:cubicBezTo>
                  <a:cubicBezTo>
                    <a:pt x="20422" y="4479"/>
                    <a:pt x="31234" y="0"/>
                    <a:pt x="42508" y="0"/>
                  </a:cubicBezTo>
                  <a:close/>
                </a:path>
              </a:pathLst>
            </a:custGeom>
            <a:solidFill>
              <a:srgbClr val="7E858B">
                <a:alpha val="71765"/>
              </a:srgbClr>
            </a:solidFill>
          </p:spPr>
        </p:sp>
        <p:sp>
          <p:nvSpPr>
            <p:cNvPr name="TextBox 5" id="5"/>
            <p:cNvSpPr txBox="true"/>
            <p:nvPr/>
          </p:nvSpPr>
          <p:spPr>
            <a:xfrm>
              <a:off x="0" y="-28575"/>
              <a:ext cx="2446364" cy="2415151"/>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9076834" y="1152267"/>
            <a:ext cx="8371605" cy="7896741"/>
          </a:xfrm>
          <a:prstGeom prst="rect">
            <a:avLst/>
          </a:prstGeom>
        </p:spPr>
        <p:txBody>
          <a:bodyPr anchor="t" rtlCol="false" tIns="0" lIns="0" bIns="0" rIns="0">
            <a:spAutoFit/>
          </a:bodyPr>
          <a:lstStyle/>
          <a:p>
            <a:pPr algn="ctr">
              <a:lnSpc>
                <a:spcPts val="6318"/>
              </a:lnSpc>
            </a:pPr>
            <a:r>
              <a:rPr lang="en-US" sz="4513">
                <a:solidFill>
                  <a:srgbClr val="000000"/>
                </a:solidFill>
                <a:latin typeface="Montserrat 2"/>
                <a:ea typeface="Montserrat 2"/>
                <a:cs typeface="Montserrat 2"/>
                <a:sym typeface="Montserrat 2"/>
              </a:rPr>
              <a:t>FATIGUE</a:t>
            </a:r>
          </a:p>
          <a:p>
            <a:pPr algn="ctr">
              <a:lnSpc>
                <a:spcPts val="6318"/>
              </a:lnSpc>
            </a:pPr>
            <a:r>
              <a:rPr lang="en-US" sz="4513">
                <a:solidFill>
                  <a:srgbClr val="000000"/>
                </a:solidFill>
                <a:latin typeface="Montserrat 2"/>
                <a:ea typeface="Montserrat 2"/>
                <a:cs typeface="Montserrat 2"/>
                <a:sym typeface="Montserrat 2"/>
              </a:rPr>
              <a:t>FEELING COLD</a:t>
            </a:r>
          </a:p>
          <a:p>
            <a:pPr algn="ctr">
              <a:lnSpc>
                <a:spcPts val="6318"/>
              </a:lnSpc>
            </a:pPr>
            <a:r>
              <a:rPr lang="en-US" sz="4513">
                <a:solidFill>
                  <a:srgbClr val="000000"/>
                </a:solidFill>
                <a:latin typeface="Montserrat 2"/>
                <a:ea typeface="Montserrat 2"/>
                <a:cs typeface="Montserrat 2"/>
                <a:sym typeface="Montserrat 2"/>
              </a:rPr>
              <a:t>WEIGHT GAIN</a:t>
            </a:r>
          </a:p>
          <a:p>
            <a:pPr algn="ctr">
              <a:lnSpc>
                <a:spcPts val="6318"/>
              </a:lnSpc>
            </a:pPr>
            <a:r>
              <a:rPr lang="en-US" sz="4513">
                <a:solidFill>
                  <a:srgbClr val="000000"/>
                </a:solidFill>
                <a:latin typeface="Montserrat 2"/>
                <a:ea typeface="Montserrat 2"/>
                <a:cs typeface="Montserrat 2"/>
                <a:sym typeface="Montserrat 2"/>
                <a:hlinkClick r:id="rId3" tooltip="https://www.nhs.uk/conditions/constipation/"/>
              </a:rPr>
              <a:t>CONSTIPATION</a:t>
            </a:r>
          </a:p>
          <a:p>
            <a:pPr algn="ctr">
              <a:lnSpc>
                <a:spcPts val="6318"/>
              </a:lnSpc>
            </a:pPr>
            <a:r>
              <a:rPr lang="en-US" sz="4513">
                <a:solidFill>
                  <a:srgbClr val="000000"/>
                </a:solidFill>
                <a:latin typeface="Montserrat 2"/>
                <a:ea typeface="Montserrat 2"/>
                <a:cs typeface="Montserrat 2"/>
                <a:sym typeface="Montserrat 2"/>
                <a:hlinkClick r:id="rId4" tooltip="https://www.nhs.uk/conditions/clinical-depression/"/>
              </a:rPr>
              <a:t>DEPRESSION</a:t>
            </a:r>
          </a:p>
          <a:p>
            <a:pPr algn="ctr">
              <a:lnSpc>
                <a:spcPts val="6318"/>
              </a:lnSpc>
            </a:pPr>
            <a:r>
              <a:rPr lang="en-US" sz="4513">
                <a:solidFill>
                  <a:srgbClr val="000000"/>
                </a:solidFill>
                <a:latin typeface="Montserrat 2"/>
                <a:ea typeface="Montserrat 2"/>
                <a:cs typeface="Montserrat 2"/>
                <a:sym typeface="Montserrat 2"/>
              </a:rPr>
              <a:t>SLOW THOUGHTS</a:t>
            </a:r>
          </a:p>
          <a:p>
            <a:pPr algn="ctr">
              <a:lnSpc>
                <a:spcPts val="6318"/>
              </a:lnSpc>
            </a:pPr>
            <a:r>
              <a:rPr lang="en-US" sz="4513">
                <a:solidFill>
                  <a:srgbClr val="000000"/>
                </a:solidFill>
                <a:latin typeface="Montserrat 2"/>
                <a:ea typeface="Montserrat 2"/>
                <a:cs typeface="Montserrat 2"/>
                <a:sym typeface="Montserrat 2"/>
              </a:rPr>
              <a:t>MUSCLE  WEAKNESS</a:t>
            </a:r>
          </a:p>
          <a:p>
            <a:pPr algn="ctr">
              <a:lnSpc>
                <a:spcPts val="6318"/>
              </a:lnSpc>
            </a:pPr>
            <a:r>
              <a:rPr lang="en-US" sz="4513">
                <a:solidFill>
                  <a:srgbClr val="000000"/>
                </a:solidFill>
                <a:latin typeface="Montserrat 2"/>
                <a:ea typeface="Montserrat 2"/>
                <a:cs typeface="Montserrat 2"/>
                <a:sym typeface="Montserrat 2"/>
              </a:rPr>
              <a:t>DRY  SKIN</a:t>
            </a:r>
          </a:p>
          <a:p>
            <a:pPr algn="ctr">
              <a:lnSpc>
                <a:spcPts val="6318"/>
              </a:lnSpc>
            </a:pPr>
            <a:r>
              <a:rPr lang="en-US" sz="4513">
                <a:solidFill>
                  <a:srgbClr val="000000"/>
                </a:solidFill>
                <a:latin typeface="Montserrat 2"/>
                <a:ea typeface="Montserrat 2"/>
                <a:cs typeface="Montserrat 2"/>
                <a:sym typeface="Montserrat 2"/>
              </a:rPr>
              <a:t>BRITTLE HAIR AND NAILS</a:t>
            </a:r>
          </a:p>
          <a:p>
            <a:pPr algn="ctr">
              <a:lnSpc>
                <a:spcPts val="6318"/>
              </a:lnSpc>
            </a:pPr>
            <a:r>
              <a:rPr lang="en-US" sz="4513">
                <a:solidFill>
                  <a:srgbClr val="000000"/>
                </a:solidFill>
                <a:latin typeface="Montserrat 2"/>
                <a:ea typeface="Montserrat 2"/>
                <a:cs typeface="Montserrat 2"/>
                <a:sym typeface="Montserrat 2"/>
                <a:hlinkClick r:id="rId5" tooltip="https://www.nhs.uk/conditions/loss-of-libido/"/>
              </a:rPr>
              <a:t>LOSS OF LIBIDO (SEX DRIVE)</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48300" y="0"/>
            <a:ext cx="23736300" cy="10287000"/>
          </a:xfrm>
          <a:custGeom>
            <a:avLst/>
            <a:gdLst/>
            <a:ahLst/>
            <a:cxnLst/>
            <a:rect r="r" b="b" t="t" l="l"/>
            <a:pathLst>
              <a:path h="10287000" w="23736300">
                <a:moveTo>
                  <a:pt x="0" y="0"/>
                </a:moveTo>
                <a:lnTo>
                  <a:pt x="23736300" y="0"/>
                </a:lnTo>
                <a:lnTo>
                  <a:pt x="23736300" y="10287000"/>
                </a:lnTo>
                <a:lnTo>
                  <a:pt x="0" y="10287000"/>
                </a:lnTo>
                <a:lnTo>
                  <a:pt x="0" y="0"/>
                </a:lnTo>
                <a:close/>
              </a:path>
            </a:pathLst>
          </a:custGeom>
          <a:blipFill>
            <a:blip r:embed="rId2">
              <a:alphaModFix amt="46000"/>
            </a:blip>
            <a:stretch>
              <a:fillRect l="0" t="-59866" r="0" b="-185812"/>
            </a:stretch>
          </a:blipFill>
        </p:spPr>
      </p:sp>
      <p:grpSp>
        <p:nvGrpSpPr>
          <p:cNvPr name="Group 3" id="3"/>
          <p:cNvGrpSpPr/>
          <p:nvPr/>
        </p:nvGrpSpPr>
        <p:grpSpPr>
          <a:xfrm rot="0">
            <a:off x="10751968" y="612735"/>
            <a:ext cx="7078738" cy="9061531"/>
            <a:chOff x="0" y="0"/>
            <a:chExt cx="1864359" cy="2386576"/>
          </a:xfrm>
        </p:grpSpPr>
        <p:sp>
          <p:nvSpPr>
            <p:cNvPr name="Freeform 4" id="4"/>
            <p:cNvSpPr/>
            <p:nvPr/>
          </p:nvSpPr>
          <p:spPr>
            <a:xfrm flipH="false" flipV="false" rot="0">
              <a:off x="0" y="0"/>
              <a:ext cx="1864359" cy="2386576"/>
            </a:xfrm>
            <a:custGeom>
              <a:avLst/>
              <a:gdLst/>
              <a:ahLst/>
              <a:cxnLst/>
              <a:rect r="r" b="b" t="t" l="l"/>
              <a:pathLst>
                <a:path h="2386576" w="1864359">
                  <a:moveTo>
                    <a:pt x="55778" y="0"/>
                  </a:moveTo>
                  <a:lnTo>
                    <a:pt x="1808581" y="0"/>
                  </a:lnTo>
                  <a:cubicBezTo>
                    <a:pt x="1823374" y="0"/>
                    <a:pt x="1837562" y="5877"/>
                    <a:pt x="1848022" y="16337"/>
                  </a:cubicBezTo>
                  <a:cubicBezTo>
                    <a:pt x="1858482" y="26797"/>
                    <a:pt x="1864359" y="40985"/>
                    <a:pt x="1864359" y="55778"/>
                  </a:cubicBezTo>
                  <a:lnTo>
                    <a:pt x="1864359" y="2330798"/>
                  </a:lnTo>
                  <a:cubicBezTo>
                    <a:pt x="1864359" y="2361603"/>
                    <a:pt x="1839386" y="2386576"/>
                    <a:pt x="1808581" y="2386576"/>
                  </a:cubicBezTo>
                  <a:lnTo>
                    <a:pt x="55778" y="2386576"/>
                  </a:lnTo>
                  <a:cubicBezTo>
                    <a:pt x="24973" y="2386576"/>
                    <a:pt x="0" y="2361603"/>
                    <a:pt x="0" y="2330798"/>
                  </a:cubicBezTo>
                  <a:lnTo>
                    <a:pt x="0" y="55778"/>
                  </a:lnTo>
                  <a:cubicBezTo>
                    <a:pt x="0" y="24973"/>
                    <a:pt x="24973" y="0"/>
                    <a:pt x="55778" y="0"/>
                  </a:cubicBezTo>
                  <a:close/>
                </a:path>
              </a:pathLst>
            </a:custGeom>
            <a:solidFill>
              <a:srgbClr val="6796B2">
                <a:alpha val="71765"/>
              </a:srgbClr>
            </a:solidFill>
          </p:spPr>
        </p:sp>
        <p:sp>
          <p:nvSpPr>
            <p:cNvPr name="TextBox 5" id="5"/>
            <p:cNvSpPr txBox="true"/>
            <p:nvPr/>
          </p:nvSpPr>
          <p:spPr>
            <a:xfrm>
              <a:off x="0" y="-28575"/>
              <a:ext cx="1864359" cy="2415151"/>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11315598" y="942975"/>
            <a:ext cx="5943702" cy="8731290"/>
          </a:xfrm>
          <a:prstGeom prst="rect">
            <a:avLst/>
          </a:prstGeom>
        </p:spPr>
        <p:txBody>
          <a:bodyPr anchor="t" rtlCol="false" tIns="0" lIns="0" bIns="0" rIns="0">
            <a:spAutoFit/>
          </a:bodyPr>
          <a:lstStyle/>
          <a:p>
            <a:pPr algn="ctr">
              <a:lnSpc>
                <a:spcPts val="6993"/>
              </a:lnSpc>
            </a:pPr>
            <a:r>
              <a:rPr lang="en-US" sz="4995">
                <a:solidFill>
                  <a:srgbClr val="000000"/>
                </a:solidFill>
                <a:latin typeface="Montserrat 2"/>
                <a:ea typeface="Montserrat 2"/>
                <a:cs typeface="Montserrat 2"/>
                <a:sym typeface="Montserrat 2"/>
              </a:rPr>
              <a:t>TIRED BUT WIRED</a:t>
            </a:r>
          </a:p>
          <a:p>
            <a:pPr algn="ctr">
              <a:lnSpc>
                <a:spcPts val="6993"/>
              </a:lnSpc>
            </a:pPr>
            <a:r>
              <a:rPr lang="en-US" sz="4995">
                <a:solidFill>
                  <a:srgbClr val="000000"/>
                </a:solidFill>
                <a:latin typeface="Montserrat 2"/>
                <a:ea typeface="Montserrat 2"/>
                <a:cs typeface="Montserrat 2"/>
                <a:sym typeface="Montserrat 2"/>
              </a:rPr>
              <a:t>NERVOUSNESS</a:t>
            </a:r>
          </a:p>
          <a:p>
            <a:pPr algn="ctr">
              <a:lnSpc>
                <a:spcPts val="6993"/>
              </a:lnSpc>
            </a:pPr>
            <a:r>
              <a:rPr lang="en-US" sz="4995">
                <a:solidFill>
                  <a:srgbClr val="000000"/>
                </a:solidFill>
                <a:latin typeface="Montserrat 2"/>
                <a:ea typeface="Montserrat 2"/>
                <a:cs typeface="Montserrat 2"/>
                <a:sym typeface="Montserrat 2"/>
              </a:rPr>
              <a:t>ANXIETY  </a:t>
            </a:r>
          </a:p>
          <a:p>
            <a:pPr algn="ctr">
              <a:lnSpc>
                <a:spcPts val="6993"/>
              </a:lnSpc>
            </a:pPr>
            <a:r>
              <a:rPr lang="en-US" sz="4995">
                <a:solidFill>
                  <a:srgbClr val="000000"/>
                </a:solidFill>
                <a:latin typeface="Montserrat 2"/>
                <a:ea typeface="Montserrat 2"/>
                <a:cs typeface="Montserrat 2"/>
                <a:sym typeface="Montserrat 2"/>
              </a:rPr>
              <a:t>IRRITABILITY</a:t>
            </a:r>
          </a:p>
          <a:p>
            <a:pPr algn="ctr">
              <a:lnSpc>
                <a:spcPts val="6993"/>
              </a:lnSpc>
            </a:pPr>
            <a:r>
              <a:rPr lang="en-US" sz="4995">
                <a:solidFill>
                  <a:srgbClr val="000000"/>
                </a:solidFill>
                <a:latin typeface="Montserrat 2"/>
                <a:ea typeface="Montserrat 2"/>
                <a:cs typeface="Montserrat 2"/>
                <a:sym typeface="Montserrat 2"/>
              </a:rPr>
              <a:t>MOOD SWINGS</a:t>
            </a:r>
          </a:p>
          <a:p>
            <a:pPr algn="ctr">
              <a:lnSpc>
                <a:spcPts val="6993"/>
              </a:lnSpc>
            </a:pPr>
            <a:r>
              <a:rPr lang="en-US" sz="4995">
                <a:solidFill>
                  <a:srgbClr val="000000"/>
                </a:solidFill>
                <a:latin typeface="Montserrat 2"/>
                <a:ea typeface="Montserrat 2"/>
                <a:cs typeface="Montserrat 2"/>
                <a:sym typeface="Montserrat 2"/>
              </a:rPr>
              <a:t>SWEATING</a:t>
            </a:r>
          </a:p>
          <a:p>
            <a:pPr algn="ctr">
              <a:lnSpc>
                <a:spcPts val="6993"/>
              </a:lnSpc>
            </a:pPr>
            <a:r>
              <a:rPr lang="en-US" sz="4995">
                <a:solidFill>
                  <a:srgbClr val="000000"/>
                </a:solidFill>
                <a:latin typeface="Montserrat 2"/>
                <a:ea typeface="Montserrat 2"/>
                <a:cs typeface="Montserrat 2"/>
                <a:sym typeface="Montserrat 2"/>
              </a:rPr>
              <a:t>FAST HEARTBEAT</a:t>
            </a:r>
          </a:p>
          <a:p>
            <a:pPr algn="ctr">
              <a:lnSpc>
                <a:spcPts val="6993"/>
              </a:lnSpc>
            </a:pPr>
            <a:r>
              <a:rPr lang="en-US" sz="4995">
                <a:solidFill>
                  <a:srgbClr val="000000"/>
                </a:solidFill>
                <a:latin typeface="Montserrat 2"/>
                <a:ea typeface="Montserrat 2"/>
                <a:cs typeface="Montserrat 2"/>
                <a:sym typeface="Montserrat 2"/>
              </a:rPr>
              <a:t>INSOMNIA</a:t>
            </a:r>
          </a:p>
          <a:p>
            <a:pPr algn="ctr">
              <a:lnSpc>
                <a:spcPts val="6993"/>
              </a:lnSpc>
            </a:pPr>
            <a:r>
              <a:rPr lang="en-US" sz="4995">
                <a:solidFill>
                  <a:srgbClr val="000000"/>
                </a:solidFill>
                <a:latin typeface="Montserrat 2"/>
                <a:ea typeface="Montserrat 2"/>
                <a:cs typeface="Montserrat 2"/>
                <a:sym typeface="Montserrat 2"/>
              </a:rPr>
              <a:t>WEIGHT LOSS</a:t>
            </a:r>
          </a:p>
          <a:p>
            <a:pPr algn="ctr">
              <a:lnSpc>
                <a:spcPts val="6993"/>
              </a:lnSpc>
            </a:pP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005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6796B2"/>
        </a:solidFill>
      </p:bgPr>
    </p:bg>
    <p:spTree>
      <p:nvGrpSpPr>
        <p:cNvPr id="1" name=""/>
        <p:cNvGrpSpPr/>
        <p:nvPr/>
      </p:nvGrpSpPr>
      <p:grpSpPr>
        <a:xfrm>
          <a:off x="0" y="0"/>
          <a:ext cx="0" cy="0"/>
          <a:chOff x="0" y="0"/>
          <a:chExt cx="0" cy="0"/>
        </a:xfrm>
      </p:grpSpPr>
      <p:sp>
        <p:nvSpPr>
          <p:cNvPr name="Freeform 2" id="2"/>
          <p:cNvSpPr/>
          <p:nvPr/>
        </p:nvSpPr>
        <p:spPr>
          <a:xfrm flipH="false" flipV="false" rot="0">
            <a:off x="0" y="3097530"/>
            <a:ext cx="18288000" cy="4091940"/>
          </a:xfrm>
          <a:custGeom>
            <a:avLst/>
            <a:gdLst/>
            <a:ahLst/>
            <a:cxnLst/>
            <a:rect r="r" b="b" t="t" l="l"/>
            <a:pathLst>
              <a:path h="4091940" w="18288000">
                <a:moveTo>
                  <a:pt x="0" y="0"/>
                </a:moveTo>
                <a:lnTo>
                  <a:pt x="18288000" y="0"/>
                </a:lnTo>
                <a:lnTo>
                  <a:pt x="18288000" y="4091940"/>
                </a:lnTo>
                <a:lnTo>
                  <a:pt x="0" y="4091940"/>
                </a:lnTo>
                <a:lnTo>
                  <a:pt x="0" y="0"/>
                </a:lnTo>
                <a:close/>
              </a:path>
            </a:pathLst>
          </a:custGeom>
          <a:blipFill>
            <a:blip r:embed="rId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CF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 r="0" b="-3888"/>
            </a:stretch>
          </a:blipFill>
        </p:spPr>
      </p:sp>
      <p:sp>
        <p:nvSpPr>
          <p:cNvPr name="TextBox 3" id="3"/>
          <p:cNvSpPr txBox="true"/>
          <p:nvPr/>
        </p:nvSpPr>
        <p:spPr>
          <a:xfrm rot="0">
            <a:off x="9572625" y="2640330"/>
            <a:ext cx="8715375" cy="5055870"/>
          </a:xfrm>
          <a:prstGeom prst="rect">
            <a:avLst/>
          </a:prstGeom>
        </p:spPr>
        <p:txBody>
          <a:bodyPr anchor="t" rtlCol="false" tIns="0" lIns="0" bIns="0" rIns="0">
            <a:spAutoFit/>
          </a:bodyPr>
          <a:lstStyle/>
          <a:p>
            <a:pPr algn="ctr">
              <a:lnSpc>
                <a:spcPts val="10080"/>
              </a:lnSpc>
            </a:pPr>
            <a:r>
              <a:rPr lang="en-US" sz="7200">
                <a:solidFill>
                  <a:srgbClr val="000000"/>
                </a:solidFill>
                <a:latin typeface="Montserrat 1"/>
                <a:ea typeface="Montserrat 1"/>
                <a:cs typeface="Montserrat 1"/>
                <a:sym typeface="Montserrat 1"/>
              </a:rPr>
              <a:t>Have you ever been </a:t>
            </a:r>
          </a:p>
          <a:p>
            <a:pPr algn="ctr">
              <a:lnSpc>
                <a:spcPts val="10080"/>
              </a:lnSpc>
            </a:pPr>
            <a:r>
              <a:rPr lang="en-US" sz="7200">
                <a:solidFill>
                  <a:srgbClr val="000000"/>
                </a:solidFill>
                <a:latin typeface="Montserrat 1"/>
                <a:ea typeface="Montserrat 1"/>
                <a:cs typeface="Montserrat 1"/>
                <a:sym typeface="Montserrat 1"/>
              </a:rPr>
              <a:t>Utterly Exhausted?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497421" y="513345"/>
            <a:ext cx="17483906" cy="8068863"/>
          </a:xfrm>
          <a:prstGeom prst="rect">
            <a:avLst/>
          </a:prstGeom>
        </p:spPr>
        <p:txBody>
          <a:bodyPr anchor="t" rtlCol="false" tIns="0" lIns="0" bIns="0" rIns="0">
            <a:spAutoFit/>
          </a:bodyPr>
          <a:lstStyle/>
          <a:p>
            <a:pPr algn="ctr">
              <a:lnSpc>
                <a:spcPts val="5709"/>
              </a:lnSpc>
              <a:spcBef>
                <a:spcPct val="0"/>
              </a:spcBef>
            </a:pPr>
            <a:r>
              <a:rPr lang="en-US" b="true" sz="4078">
                <a:solidFill>
                  <a:srgbClr val="000000"/>
                </a:solidFill>
                <a:latin typeface="Montserrat 1 Bold"/>
                <a:ea typeface="Montserrat 1 Bold"/>
                <a:cs typeface="Montserrat 1 Bold"/>
                <a:sym typeface="Montserrat 1 Bold"/>
              </a:rPr>
              <a:t>Thyroid Function Tests</a:t>
            </a:r>
          </a:p>
          <a:p>
            <a:pPr algn="ctr">
              <a:lnSpc>
                <a:spcPts val="5709"/>
              </a:lnSpc>
              <a:spcBef>
                <a:spcPct val="0"/>
              </a:spcBef>
            </a:pPr>
          </a:p>
          <a:p>
            <a:pPr algn="ctr">
              <a:lnSpc>
                <a:spcPts val="5709"/>
              </a:lnSpc>
              <a:spcBef>
                <a:spcPct val="0"/>
              </a:spcBef>
            </a:pPr>
            <a:r>
              <a:rPr lang="en-US" b="true" sz="4078">
                <a:solidFill>
                  <a:srgbClr val="000000"/>
                </a:solidFill>
                <a:latin typeface="Montserrat 1 Bold"/>
                <a:ea typeface="Montserrat 1 Bold"/>
                <a:cs typeface="Montserrat 1 Bold"/>
                <a:sym typeface="Montserrat 1 Bold"/>
              </a:rPr>
              <a:t>TSH &amp; T4 levels</a:t>
            </a:r>
          </a:p>
          <a:p>
            <a:pPr algn="ctr">
              <a:lnSpc>
                <a:spcPts val="5709"/>
              </a:lnSpc>
              <a:spcBef>
                <a:spcPct val="0"/>
              </a:spcBef>
            </a:pPr>
            <a:r>
              <a:rPr lang="en-US" b="true" sz="4078">
                <a:solidFill>
                  <a:srgbClr val="000000"/>
                </a:solidFill>
                <a:latin typeface="Montserrat 1 Bold"/>
                <a:ea typeface="Montserrat 1 Bold"/>
                <a:cs typeface="Montserrat 1 Bold"/>
                <a:sym typeface="Montserrat 1 Bold"/>
              </a:rPr>
              <a:t>TSH lab range is 0.4–4.5 mIU/L Optimal Range is 1-2mIU/L</a:t>
            </a:r>
          </a:p>
          <a:p>
            <a:pPr algn="ctr">
              <a:lnSpc>
                <a:spcPts val="5709"/>
              </a:lnSpc>
              <a:spcBef>
                <a:spcPct val="0"/>
              </a:spcBef>
            </a:pPr>
          </a:p>
          <a:p>
            <a:pPr algn="ctr">
              <a:lnSpc>
                <a:spcPts val="6269"/>
              </a:lnSpc>
              <a:spcBef>
                <a:spcPct val="0"/>
              </a:spcBef>
            </a:pPr>
            <a:r>
              <a:rPr lang="en-US" b="true" sz="4478">
                <a:solidFill>
                  <a:srgbClr val="000000"/>
                </a:solidFill>
                <a:latin typeface="Montserrat 1 Bold"/>
                <a:ea typeface="Montserrat 1 Bold"/>
                <a:cs typeface="Montserrat 1 Bold"/>
                <a:sym typeface="Montserrat 1 Bold"/>
              </a:rPr>
              <a:t>Subclinical hypothyroidism is when TSH levels are elevated and T4 levels are normal.</a:t>
            </a:r>
          </a:p>
          <a:p>
            <a:pPr algn="ctr">
              <a:lnSpc>
                <a:spcPts val="5709"/>
              </a:lnSpc>
              <a:spcBef>
                <a:spcPct val="0"/>
              </a:spcBef>
            </a:pPr>
          </a:p>
          <a:p>
            <a:pPr algn="ctr">
              <a:lnSpc>
                <a:spcPts val="5709"/>
              </a:lnSpc>
              <a:spcBef>
                <a:spcPct val="0"/>
              </a:spcBef>
            </a:pPr>
            <a:r>
              <a:rPr lang="en-US" b="true" sz="4078">
                <a:solidFill>
                  <a:srgbClr val="000000"/>
                </a:solidFill>
                <a:latin typeface="Montserrat 1 Bold"/>
                <a:ea typeface="Montserrat 1 Bold"/>
                <a:cs typeface="Montserrat 1 Bold"/>
                <a:sym typeface="Montserrat 1 Bold"/>
              </a:rPr>
              <a:t>Thyroid peroxidase antibody (TPO) test: High levels of TPO antibodies may indicate Hashimoto's thyroiditis.</a:t>
            </a:r>
          </a:p>
          <a:p>
            <a:pPr algn="ctr">
              <a:lnSpc>
                <a:spcPts val="5709"/>
              </a:lnSpc>
              <a:spcBef>
                <a:spcPct val="0"/>
              </a:spcBef>
            </a:pPr>
            <a:r>
              <a:rPr lang="en-US" b="true" sz="4078">
                <a:solidFill>
                  <a:srgbClr val="000000"/>
                </a:solidFill>
                <a:latin typeface="Montserrat 1 Bold"/>
                <a:ea typeface="Montserrat 1 Bold"/>
                <a:cs typeface="Montserrat 1 Bold"/>
                <a:sym typeface="Montserrat 1 Bold"/>
              </a:rPr>
              <a:t>TPO lab range is 0-34IU/mL Optimal range is under 2 IU/mL</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169404" y="2161603"/>
            <a:ext cx="16089896" cy="6296025"/>
          </a:xfrm>
          <a:prstGeom prst="rect">
            <a:avLst/>
          </a:prstGeom>
        </p:spPr>
        <p:txBody>
          <a:bodyPr anchor="t" rtlCol="false" tIns="0" lIns="0" bIns="0" rIns="0">
            <a:spAutoFit/>
          </a:bodyPr>
          <a:lstStyle/>
          <a:p>
            <a:pPr algn="ctr">
              <a:lnSpc>
                <a:spcPts val="8399"/>
              </a:lnSpc>
              <a:spcBef>
                <a:spcPct val="0"/>
              </a:spcBef>
            </a:pPr>
            <a:r>
              <a:rPr lang="en-US" sz="5999">
                <a:solidFill>
                  <a:srgbClr val="000000"/>
                </a:solidFill>
                <a:latin typeface="Montserrat 1"/>
                <a:ea typeface="Montserrat 1"/>
                <a:cs typeface="Montserrat 1"/>
                <a:sym typeface="Montserrat 1"/>
              </a:rPr>
              <a:t>Hashimoto's thyroiditis is an autoimmune disease that's </a:t>
            </a:r>
            <a:r>
              <a:rPr lang="en-US" b="true" sz="5999" u="sng">
                <a:solidFill>
                  <a:srgbClr val="000000"/>
                </a:solidFill>
                <a:latin typeface="Montserrat 1 Bold"/>
                <a:ea typeface="Montserrat 1 Bold"/>
                <a:cs typeface="Montserrat 1 Bold"/>
                <a:sym typeface="Montserrat 1 Bold"/>
              </a:rPr>
              <a:t>the most common cause of subclinical hypothyroidism, accounting for 60–80% of cases.</a:t>
            </a:r>
            <a:r>
              <a:rPr lang="en-US" sz="5999">
                <a:solidFill>
                  <a:srgbClr val="000000"/>
                </a:solidFill>
                <a:latin typeface="Montserrat 1"/>
                <a:ea typeface="Montserrat 1"/>
                <a:cs typeface="Montserrat 1"/>
                <a:sym typeface="Montserrat 1"/>
              </a:rPr>
              <a:t> </a:t>
            </a:r>
          </a:p>
          <a:p>
            <a:pPr algn="ctr">
              <a:lnSpc>
                <a:spcPts val="8399"/>
              </a:lnSpc>
              <a:spcBef>
                <a:spcPct val="0"/>
              </a:spcBef>
            </a:pPr>
          </a:p>
          <a:p>
            <a:pPr algn="ctr">
              <a:lnSpc>
                <a:spcPts val="8399"/>
              </a:lnSpc>
              <a:spcBef>
                <a:spcPct val="0"/>
              </a:spcBef>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Freeform 3" id="3"/>
          <p:cNvSpPr/>
          <p:nvPr/>
        </p:nvSpPr>
        <p:spPr>
          <a:xfrm flipH="false" flipV="false" rot="0">
            <a:off x="265038" y="502266"/>
            <a:ext cx="5705095" cy="4114800"/>
          </a:xfrm>
          <a:custGeom>
            <a:avLst/>
            <a:gdLst/>
            <a:ahLst/>
            <a:cxnLst/>
            <a:rect r="r" b="b" t="t" l="l"/>
            <a:pathLst>
              <a:path h="4114800" w="5705095">
                <a:moveTo>
                  <a:pt x="0" y="0"/>
                </a:moveTo>
                <a:lnTo>
                  <a:pt x="5705095" y="0"/>
                </a:lnTo>
                <a:lnTo>
                  <a:pt x="57050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344995" y="654246"/>
            <a:ext cx="6913091" cy="3810842"/>
          </a:xfrm>
          <a:custGeom>
            <a:avLst/>
            <a:gdLst/>
            <a:ahLst/>
            <a:cxnLst/>
            <a:rect r="r" b="b" t="t" l="l"/>
            <a:pathLst>
              <a:path h="3810842" w="6913091">
                <a:moveTo>
                  <a:pt x="0" y="0"/>
                </a:moveTo>
                <a:lnTo>
                  <a:pt x="6913091" y="0"/>
                </a:lnTo>
                <a:lnTo>
                  <a:pt x="6913091" y="3810841"/>
                </a:lnTo>
                <a:lnTo>
                  <a:pt x="0" y="3810841"/>
                </a:lnTo>
                <a:lnTo>
                  <a:pt x="0" y="0"/>
                </a:lnTo>
                <a:close/>
              </a:path>
            </a:pathLst>
          </a:custGeom>
          <a:blipFill>
            <a:blip r:embed="rId5"/>
            <a:stretch>
              <a:fillRect l="0" t="0" r="0" b="0"/>
            </a:stretch>
          </a:blipFill>
        </p:spPr>
      </p:sp>
      <p:sp>
        <p:nvSpPr>
          <p:cNvPr name="Freeform 5" id="5"/>
          <p:cNvSpPr/>
          <p:nvPr/>
        </p:nvSpPr>
        <p:spPr>
          <a:xfrm flipH="false" flipV="false" rot="0">
            <a:off x="10419601" y="654246"/>
            <a:ext cx="4763878" cy="4114800"/>
          </a:xfrm>
          <a:custGeom>
            <a:avLst/>
            <a:gdLst/>
            <a:ahLst/>
            <a:cxnLst/>
            <a:rect r="r" b="b" t="t" l="l"/>
            <a:pathLst>
              <a:path h="4114800" w="4763878">
                <a:moveTo>
                  <a:pt x="0" y="0"/>
                </a:moveTo>
                <a:lnTo>
                  <a:pt x="4763879" y="0"/>
                </a:lnTo>
                <a:lnTo>
                  <a:pt x="476387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01389" y="8326756"/>
            <a:ext cx="17259300" cy="931544"/>
          </a:xfrm>
          <a:prstGeom prst="rect">
            <a:avLst/>
          </a:prstGeom>
        </p:spPr>
        <p:txBody>
          <a:bodyPr anchor="t" rtlCol="false" tIns="0" lIns="0" bIns="0" rIns="0">
            <a:spAutoFit/>
          </a:bodyPr>
          <a:lstStyle/>
          <a:p>
            <a:pPr algn="l">
              <a:lnSpc>
                <a:spcPts val="3780"/>
              </a:lnSpc>
            </a:pPr>
            <a:r>
              <a:rPr lang="en-US" sz="2700" u="sng">
                <a:solidFill>
                  <a:srgbClr val="000000"/>
                </a:solidFill>
                <a:latin typeface="Montserrat 2"/>
                <a:ea typeface="Montserrat 2"/>
                <a:cs typeface="Montserrat 2"/>
                <a:sym typeface="Montserrat 2"/>
                <a:hlinkClick r:id="rId8" tooltip="https://www.ncbi.nlm.nih.gov/pmc/articles/PMC5962384/#:~:text=Brain%20injury%20is%20associated%20with,altered%20metabolism%2C%20and%20neuronal%20death."/>
              </a:rPr>
              <a:t>https://www.ncbi.nlm.nih.gov/pmc/articles/PMC5962384/#:~:text=Brain%20injury%20is%20associated%20with,altered%20metabolism%2C%20and%20neuronal%20death.</a:t>
            </a:r>
          </a:p>
        </p:txBody>
      </p:sp>
      <p:sp>
        <p:nvSpPr>
          <p:cNvPr name="TextBox 7" id="7"/>
          <p:cNvSpPr txBox="true"/>
          <p:nvPr/>
        </p:nvSpPr>
        <p:spPr>
          <a:xfrm rot="0">
            <a:off x="7615476" y="1793856"/>
            <a:ext cx="10372130" cy="1312545"/>
          </a:xfrm>
          <a:prstGeom prst="rect">
            <a:avLst/>
          </a:prstGeom>
        </p:spPr>
        <p:txBody>
          <a:bodyPr anchor="t" rtlCol="false" tIns="0" lIns="0" bIns="0" rIns="0">
            <a:spAutoFit/>
          </a:bodyPr>
          <a:lstStyle/>
          <a:p>
            <a:pPr algn="ctr">
              <a:lnSpc>
                <a:spcPts val="10080"/>
              </a:lnSpc>
            </a:pPr>
            <a:r>
              <a:rPr lang="en-US" sz="7200">
                <a:solidFill>
                  <a:srgbClr val="000000"/>
                </a:solidFill>
                <a:latin typeface="The Seasons"/>
                <a:ea typeface="The Seasons"/>
                <a:cs typeface="The Seasons"/>
                <a:sym typeface="The Seasons"/>
              </a:rPr>
              <a:t>T4                                            T3</a:t>
            </a:r>
          </a:p>
        </p:txBody>
      </p:sp>
      <p:sp>
        <p:nvSpPr>
          <p:cNvPr name="TextBox 8" id="8"/>
          <p:cNvSpPr txBox="true"/>
          <p:nvPr/>
        </p:nvSpPr>
        <p:spPr>
          <a:xfrm rot="0">
            <a:off x="1245604" y="5057775"/>
            <a:ext cx="16013696" cy="2616219"/>
          </a:xfrm>
          <a:prstGeom prst="rect">
            <a:avLst/>
          </a:prstGeom>
        </p:spPr>
        <p:txBody>
          <a:bodyPr anchor="t" rtlCol="false" tIns="0" lIns="0" bIns="0" rIns="0">
            <a:spAutoFit/>
          </a:bodyPr>
          <a:lstStyle/>
          <a:p>
            <a:pPr algn="ctr">
              <a:lnSpc>
                <a:spcPts val="6998"/>
              </a:lnSpc>
              <a:spcBef>
                <a:spcPct val="0"/>
              </a:spcBef>
            </a:pPr>
            <a:r>
              <a:rPr lang="en-US" sz="4999">
                <a:solidFill>
                  <a:srgbClr val="000000"/>
                </a:solidFill>
                <a:latin typeface="Montserrat 1"/>
                <a:ea typeface="Montserrat 1"/>
                <a:cs typeface="Montserrat 1"/>
                <a:sym typeface="Montserrat 1"/>
              </a:rPr>
              <a:t>Brain injury is associated with reduced conversion of T4 to T3 resulting in inflammation, altered metabolism, and destruction of neurons.</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333" r="0" b="-9333"/>
            </a:stretch>
          </a:blipFill>
        </p:spPr>
      </p:sp>
      <p:sp>
        <p:nvSpPr>
          <p:cNvPr name="TextBox 3" id="3"/>
          <p:cNvSpPr txBox="true"/>
          <p:nvPr/>
        </p:nvSpPr>
        <p:spPr>
          <a:xfrm rot="0">
            <a:off x="836430" y="1319941"/>
            <a:ext cx="16615139" cy="5340826"/>
          </a:xfrm>
          <a:prstGeom prst="rect">
            <a:avLst/>
          </a:prstGeom>
        </p:spPr>
        <p:txBody>
          <a:bodyPr anchor="t" rtlCol="false" tIns="0" lIns="0" bIns="0" rIns="0">
            <a:spAutoFit/>
          </a:bodyPr>
          <a:lstStyle/>
          <a:p>
            <a:pPr algn="ctr">
              <a:lnSpc>
                <a:spcPts val="8548"/>
              </a:lnSpc>
              <a:spcBef>
                <a:spcPct val="0"/>
              </a:spcBef>
            </a:pPr>
            <a:r>
              <a:rPr lang="en-US" b="true" sz="6106">
                <a:solidFill>
                  <a:srgbClr val="000000"/>
                </a:solidFill>
                <a:latin typeface="Montserrat 1 Bold"/>
                <a:ea typeface="Montserrat 1 Bold"/>
                <a:cs typeface="Montserrat 1 Bold"/>
                <a:sym typeface="Montserrat 1 Bold"/>
              </a:rPr>
              <a:t>A large number of studies show that intestinal dysbiosis, bacterial overgrowth and increased intestinal permeability (intestinal leakage) contribute to the development of Hashimoto’s </a:t>
            </a:r>
          </a:p>
        </p:txBody>
      </p:sp>
      <p:sp>
        <p:nvSpPr>
          <p:cNvPr name="TextBox 4" id="4"/>
          <p:cNvSpPr txBox="true"/>
          <p:nvPr/>
        </p:nvSpPr>
        <p:spPr>
          <a:xfrm rot="0">
            <a:off x="0" y="8430260"/>
            <a:ext cx="18288000" cy="1234440"/>
          </a:xfrm>
          <a:prstGeom prst="rect">
            <a:avLst/>
          </a:prstGeom>
        </p:spPr>
        <p:txBody>
          <a:bodyPr anchor="t" rtlCol="false" tIns="0" lIns="0" bIns="0" rIns="0">
            <a:spAutoFit/>
          </a:bodyPr>
          <a:lstStyle/>
          <a:p>
            <a:pPr algn="ctr">
              <a:lnSpc>
                <a:spcPts val="3359"/>
              </a:lnSpc>
              <a:spcBef>
                <a:spcPct val="0"/>
              </a:spcBef>
            </a:pPr>
            <a:r>
              <a:rPr lang="en-US" b="true" sz="2400">
                <a:solidFill>
                  <a:srgbClr val="000000"/>
                </a:solidFill>
                <a:latin typeface="Montserrat 1 Bold"/>
                <a:ea typeface="Montserrat 1 Bold"/>
                <a:cs typeface="Montserrat 1 Bold"/>
                <a:sym typeface="Montserrat 1 Bold"/>
              </a:rPr>
              <a:t>Zhu X, Zhang C, Feng S, He R, Zhang S. Intestinal microbiota regulates the gut-thyroid axis: the new dawn of improving Hashimoto thyroiditis. Clin Exp Med. 2024 Feb 22;24(1):39. doi: 10.1007/s10238-024-01304-4. PMID: 38386169; PMCID: PMC10884059.</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74925" y="624840"/>
            <a:ext cx="17913075" cy="8894445"/>
          </a:xfrm>
          <a:prstGeom prst="rect">
            <a:avLst/>
          </a:prstGeom>
        </p:spPr>
        <p:txBody>
          <a:bodyPr anchor="t" rtlCol="false" tIns="0" lIns="0" bIns="0" rIns="0">
            <a:spAutoFit/>
          </a:bodyPr>
          <a:lstStyle/>
          <a:p>
            <a:pPr algn="l">
              <a:lnSpc>
                <a:spcPts val="10080"/>
              </a:lnSpc>
            </a:pPr>
            <a:r>
              <a:rPr lang="en-US" sz="7200">
                <a:solidFill>
                  <a:srgbClr val="000000"/>
                </a:solidFill>
                <a:latin typeface="Beautifully Delicious Sans"/>
                <a:ea typeface="Beautifully Delicious Sans"/>
                <a:cs typeface="Beautifully Delicious Sans"/>
                <a:sym typeface="Beautifully Delicious Sans"/>
              </a:rPr>
              <a:t>Leaky Gut</a:t>
            </a:r>
          </a:p>
          <a:p>
            <a:pPr algn="ctr">
              <a:lnSpc>
                <a:spcPts val="10080"/>
              </a:lnSpc>
            </a:pPr>
          </a:p>
          <a:p>
            <a:pPr algn="ctr">
              <a:lnSpc>
                <a:spcPts val="10080"/>
              </a:lnSpc>
            </a:pPr>
          </a:p>
          <a:p>
            <a:pPr algn="just">
              <a:lnSpc>
                <a:spcPts val="10080"/>
              </a:lnSpc>
            </a:pPr>
            <a:r>
              <a:rPr lang="en-US" sz="7200">
                <a:solidFill>
                  <a:srgbClr val="000000"/>
                </a:solidFill>
                <a:latin typeface="Beautifully Delicious Sans"/>
                <a:ea typeface="Beautifully Delicious Sans"/>
                <a:cs typeface="Beautifully Delicious Sans"/>
                <a:sym typeface="Beautifully Delicious Sans"/>
              </a:rPr>
              <a:t>Autoimmunity</a:t>
            </a:r>
          </a:p>
          <a:p>
            <a:pPr algn="ctr">
              <a:lnSpc>
                <a:spcPts val="10080"/>
              </a:lnSpc>
            </a:pPr>
          </a:p>
          <a:p>
            <a:pPr algn="ctr">
              <a:lnSpc>
                <a:spcPts val="10080"/>
              </a:lnSpc>
            </a:pPr>
            <a:r>
              <a:rPr lang="en-US" sz="7200">
                <a:solidFill>
                  <a:srgbClr val="000000"/>
                </a:solidFill>
                <a:latin typeface="Beautifully Delicious Sans"/>
                <a:ea typeface="Beautifully Delicious Sans"/>
                <a:cs typeface="Beautifully Delicious Sans"/>
                <a:sym typeface="Beautifully Delicious Sans"/>
              </a:rPr>
              <a:t> </a:t>
            </a:r>
          </a:p>
          <a:p>
            <a:pPr algn="ctr">
              <a:lnSpc>
                <a:spcPts val="10080"/>
              </a:lnSpc>
            </a:pPr>
            <a:r>
              <a:rPr lang="en-US" sz="7200">
                <a:solidFill>
                  <a:srgbClr val="000000"/>
                </a:solidFill>
                <a:latin typeface="Beautifully Delicious Sans"/>
                <a:ea typeface="Beautifully Delicious Sans"/>
                <a:cs typeface="Beautifully Delicious Sans"/>
                <a:sym typeface="Beautifully Delicious Sans"/>
              </a:rPr>
              <a:t>Hashimotos or Graves Disease</a:t>
            </a:r>
          </a:p>
        </p:txBody>
      </p:sp>
      <p:grpSp>
        <p:nvGrpSpPr>
          <p:cNvPr name="Group 3" id="3"/>
          <p:cNvGrpSpPr/>
          <p:nvPr/>
        </p:nvGrpSpPr>
        <p:grpSpPr>
          <a:xfrm rot="0">
            <a:off x="2390667" y="2221430"/>
            <a:ext cx="2090206" cy="209020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100F0D"/>
            </a:solidFill>
          </p:spPr>
        </p:sp>
        <p:sp>
          <p:nvSpPr>
            <p:cNvPr name="TextBox 5" id="5"/>
            <p:cNvSpPr txBox="true"/>
            <p:nvPr/>
          </p:nvSpPr>
          <p:spPr>
            <a:xfrm>
              <a:off x="203200" y="-28575"/>
              <a:ext cx="406400" cy="739775"/>
            </a:xfrm>
            <a:prstGeom prst="rect">
              <a:avLst/>
            </a:prstGeom>
          </p:spPr>
          <p:txBody>
            <a:bodyPr anchor="ctr" rtlCol="false" tIns="50800" lIns="50800" bIns="50800" rIns="50800"/>
            <a:lstStyle/>
            <a:p>
              <a:pPr algn="ctr">
                <a:lnSpc>
                  <a:spcPts val="2379"/>
                </a:lnSpc>
              </a:pPr>
            </a:p>
          </p:txBody>
        </p:sp>
      </p:grpSp>
      <p:grpSp>
        <p:nvGrpSpPr>
          <p:cNvPr name="Group 6" id="6"/>
          <p:cNvGrpSpPr/>
          <p:nvPr/>
        </p:nvGrpSpPr>
        <p:grpSpPr>
          <a:xfrm rot="0">
            <a:off x="2390667" y="5990596"/>
            <a:ext cx="2342109" cy="234210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100F0D"/>
            </a:solidFill>
          </p:spPr>
        </p:sp>
        <p:sp>
          <p:nvSpPr>
            <p:cNvPr name="TextBox 8" id="8"/>
            <p:cNvSpPr txBox="true"/>
            <p:nvPr/>
          </p:nvSpPr>
          <p:spPr>
            <a:xfrm>
              <a:off x="203200" y="-28575"/>
              <a:ext cx="406400" cy="739775"/>
            </a:xfrm>
            <a:prstGeom prst="rect">
              <a:avLst/>
            </a:prstGeom>
          </p:spPr>
          <p:txBody>
            <a:bodyPr anchor="ctr" rtlCol="false" tIns="50800" lIns="50800" bIns="50800" rIns="50800"/>
            <a:lstStyle/>
            <a:p>
              <a:pPr algn="ctr">
                <a:lnSpc>
                  <a:spcPts val="2379"/>
                </a:lnSpc>
              </a:pPr>
            </a:p>
          </p:txBody>
        </p:sp>
      </p:grpSp>
      <p:sp>
        <p:nvSpPr>
          <p:cNvPr name="Freeform 9" id="9"/>
          <p:cNvSpPr/>
          <p:nvPr/>
        </p:nvSpPr>
        <p:spPr>
          <a:xfrm flipH="false" flipV="false" rot="0">
            <a:off x="8634732" y="1382535"/>
            <a:ext cx="9226736" cy="6654784"/>
          </a:xfrm>
          <a:custGeom>
            <a:avLst/>
            <a:gdLst/>
            <a:ahLst/>
            <a:cxnLst/>
            <a:rect r="r" b="b" t="t" l="l"/>
            <a:pathLst>
              <a:path h="6654784" w="9226736">
                <a:moveTo>
                  <a:pt x="0" y="0"/>
                </a:moveTo>
                <a:lnTo>
                  <a:pt x="9226737" y="0"/>
                </a:lnTo>
                <a:lnTo>
                  <a:pt x="9226737" y="6654784"/>
                </a:lnTo>
                <a:lnTo>
                  <a:pt x="0" y="6654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401623" y="767715"/>
            <a:ext cx="3929839" cy="3497557"/>
          </a:xfrm>
          <a:custGeom>
            <a:avLst/>
            <a:gdLst/>
            <a:ahLst/>
            <a:cxnLst/>
            <a:rect r="r" b="b" t="t" l="l"/>
            <a:pathLst>
              <a:path h="3497557" w="3929839">
                <a:moveTo>
                  <a:pt x="0" y="0"/>
                </a:moveTo>
                <a:lnTo>
                  <a:pt x="3929839" y="0"/>
                </a:lnTo>
                <a:lnTo>
                  <a:pt x="3929839" y="3497557"/>
                </a:lnTo>
                <a:lnTo>
                  <a:pt x="0" y="3497557"/>
                </a:lnTo>
                <a:lnTo>
                  <a:pt x="0" y="0"/>
                </a:lnTo>
                <a:close/>
              </a:path>
            </a:pathLst>
          </a:custGeom>
          <a:blipFill>
            <a:blip r:embed="rId4"/>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666452" y="2708198"/>
            <a:ext cx="17621548" cy="7992110"/>
          </a:xfrm>
          <a:prstGeom prst="rect">
            <a:avLst/>
          </a:prstGeom>
        </p:spPr>
        <p:txBody>
          <a:bodyPr anchor="t" rtlCol="false" tIns="0" lIns="0" bIns="0" rIns="0">
            <a:spAutoFit/>
          </a:bodyPr>
          <a:lstStyle/>
          <a:p>
            <a:pPr algn="l" marL="1209041" indent="-604520" lvl="1">
              <a:lnSpc>
                <a:spcPts val="7840"/>
              </a:lnSpc>
              <a:buAutoNum type="arabicPeriod" startAt="1"/>
            </a:pPr>
            <a:r>
              <a:rPr lang="en-US" sz="5600">
                <a:solidFill>
                  <a:srgbClr val="FFFFFF"/>
                </a:solidFill>
                <a:latin typeface="The Seasons"/>
                <a:ea typeface="The Seasons"/>
                <a:cs typeface="The Seasons"/>
                <a:sym typeface="The Seasons"/>
              </a:rPr>
              <a:t>Flame Retardants (upolstered furniture)</a:t>
            </a:r>
          </a:p>
          <a:p>
            <a:pPr algn="l" marL="1209041" indent="-604520" lvl="1">
              <a:lnSpc>
                <a:spcPts val="7840"/>
              </a:lnSpc>
              <a:buAutoNum type="arabicPeriod" startAt="1"/>
            </a:pPr>
            <a:r>
              <a:rPr lang="en-US" sz="5600">
                <a:solidFill>
                  <a:srgbClr val="FFFFFF"/>
                </a:solidFill>
                <a:latin typeface="The Seasons"/>
                <a:ea typeface="The Seasons"/>
                <a:cs typeface="The Seasons"/>
                <a:sym typeface="The Seasons"/>
              </a:rPr>
              <a:t>PCBs (Seafood. Eat SMASH)</a:t>
            </a:r>
          </a:p>
          <a:p>
            <a:pPr algn="l" marL="1209041" indent="-604520" lvl="1">
              <a:lnSpc>
                <a:spcPts val="7840"/>
              </a:lnSpc>
              <a:buAutoNum type="arabicPeriod" startAt="1"/>
            </a:pPr>
            <a:r>
              <a:rPr lang="en-US" sz="5600">
                <a:solidFill>
                  <a:srgbClr val="FFFFFF"/>
                </a:solidFill>
                <a:latin typeface="The Seasons"/>
                <a:ea typeface="The Seasons"/>
                <a:cs typeface="The Seasons"/>
                <a:sym typeface="The Seasons"/>
              </a:rPr>
              <a:t>Phthalates &amp; Parabens (Perfumes and Fragrences)</a:t>
            </a:r>
          </a:p>
          <a:p>
            <a:pPr algn="l" marL="1209041" indent="-604520" lvl="1">
              <a:lnSpc>
                <a:spcPts val="7840"/>
              </a:lnSpc>
              <a:buAutoNum type="arabicPeriod" startAt="1"/>
            </a:pPr>
            <a:r>
              <a:rPr lang="en-US" sz="5600">
                <a:solidFill>
                  <a:srgbClr val="FFFFFF"/>
                </a:solidFill>
                <a:latin typeface="The Seasons"/>
                <a:ea typeface="The Seasons"/>
                <a:cs typeface="The Seasons"/>
                <a:sym typeface="The Seasons"/>
              </a:rPr>
              <a:t>BPAs (Plastics)</a:t>
            </a:r>
          </a:p>
          <a:p>
            <a:pPr algn="l" marL="1209041" indent="-604520" lvl="1">
              <a:lnSpc>
                <a:spcPts val="7840"/>
              </a:lnSpc>
              <a:buAutoNum type="arabicPeriod" startAt="1"/>
            </a:pPr>
            <a:r>
              <a:rPr lang="en-US" b="true" sz="5600">
                <a:solidFill>
                  <a:srgbClr val="FFFFFF"/>
                </a:solidFill>
                <a:latin typeface="The Seasons Bold"/>
                <a:ea typeface="The Seasons Bold"/>
                <a:cs typeface="The Seasons Bold"/>
                <a:sym typeface="The Seasons Bold"/>
              </a:rPr>
              <a:t>Perfluorinated Chemicals aka PFOAs (non stick pans and cooking sheets)</a:t>
            </a:r>
          </a:p>
          <a:p>
            <a:pPr algn="l" marL="1209041" indent="-604520" lvl="1">
              <a:lnSpc>
                <a:spcPts val="7840"/>
              </a:lnSpc>
              <a:buAutoNum type="arabicPeriod" startAt="1"/>
            </a:pPr>
            <a:r>
              <a:rPr lang="en-US" b="true" sz="5600">
                <a:solidFill>
                  <a:srgbClr val="FFFFFF"/>
                </a:solidFill>
                <a:latin typeface="The Seasons Bold"/>
                <a:ea typeface="The Seasons Bold"/>
                <a:cs typeface="The Seasons Bold"/>
                <a:sym typeface="The Seasons Bold"/>
              </a:rPr>
              <a:t>Glyphosate</a:t>
            </a:r>
          </a:p>
          <a:p>
            <a:pPr algn="ctr">
              <a:lnSpc>
                <a:spcPts val="7840"/>
              </a:lnSpc>
            </a:pPr>
          </a:p>
        </p:txBody>
      </p:sp>
      <p:sp>
        <p:nvSpPr>
          <p:cNvPr name="TextBox 4" id="4"/>
          <p:cNvSpPr txBox="true"/>
          <p:nvPr/>
        </p:nvSpPr>
        <p:spPr>
          <a:xfrm rot="0">
            <a:off x="666452" y="857250"/>
            <a:ext cx="16955095" cy="1019810"/>
          </a:xfrm>
          <a:prstGeom prst="rect">
            <a:avLst/>
          </a:prstGeom>
        </p:spPr>
        <p:txBody>
          <a:bodyPr anchor="t" rtlCol="false" tIns="0" lIns="0" bIns="0" rIns="0">
            <a:spAutoFit/>
          </a:bodyPr>
          <a:lstStyle/>
          <a:p>
            <a:pPr algn="ctr">
              <a:lnSpc>
                <a:spcPts val="7840"/>
              </a:lnSpc>
            </a:pPr>
            <a:r>
              <a:rPr lang="en-US" sz="5600">
                <a:solidFill>
                  <a:srgbClr val="FFFFFF"/>
                </a:solidFill>
                <a:latin typeface="The Seasons"/>
                <a:ea typeface="The Seasons"/>
                <a:cs typeface="The Seasons"/>
                <a:sym typeface="The Seasons"/>
              </a:rPr>
              <a:t>5 Most Common Endocrine Disruptors to the Thyroid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556047" y="857250"/>
            <a:ext cx="7382371" cy="8944610"/>
          </a:xfrm>
          <a:prstGeom prst="rect">
            <a:avLst/>
          </a:prstGeom>
        </p:spPr>
        <p:txBody>
          <a:bodyPr anchor="t" rtlCol="false" tIns="0" lIns="0" bIns="0" rIns="0">
            <a:spAutoFit/>
          </a:bodyPr>
          <a:lstStyle/>
          <a:p>
            <a:pPr algn="l">
              <a:lnSpc>
                <a:spcPts val="7840"/>
              </a:lnSpc>
            </a:pPr>
            <a:r>
              <a:rPr lang="en-US" sz="5600">
                <a:solidFill>
                  <a:srgbClr val="1A1A1A"/>
                </a:solidFill>
                <a:latin typeface="The Seasons"/>
                <a:ea typeface="The Seasons"/>
                <a:cs typeface="The Seasons"/>
                <a:sym typeface="The Seasons"/>
              </a:rPr>
              <a:t>Perfumes</a:t>
            </a:r>
          </a:p>
          <a:p>
            <a:pPr algn="l">
              <a:lnSpc>
                <a:spcPts val="7840"/>
              </a:lnSpc>
            </a:pPr>
            <a:r>
              <a:rPr lang="en-US" sz="5600">
                <a:solidFill>
                  <a:srgbClr val="1A1A1A"/>
                </a:solidFill>
                <a:latin typeface="The Seasons"/>
                <a:ea typeface="The Seasons"/>
                <a:cs typeface="The Seasons"/>
                <a:sym typeface="The Seasons"/>
              </a:rPr>
              <a:t>M</a:t>
            </a:r>
            <a:r>
              <a:rPr lang="en-US" sz="5600">
                <a:solidFill>
                  <a:srgbClr val="1A1A1A"/>
                </a:solidFill>
                <a:latin typeface="The Seasons"/>
                <a:ea typeface="The Seasons"/>
                <a:cs typeface="The Seasons"/>
                <a:sym typeface="The Seasons"/>
              </a:rPr>
              <a:t>akeup</a:t>
            </a:r>
          </a:p>
          <a:p>
            <a:pPr algn="l">
              <a:lnSpc>
                <a:spcPts val="7840"/>
              </a:lnSpc>
            </a:pPr>
            <a:r>
              <a:rPr lang="en-US" sz="5600">
                <a:solidFill>
                  <a:srgbClr val="1A1A1A"/>
                </a:solidFill>
                <a:latin typeface="The Seasons"/>
                <a:ea typeface="The Seasons"/>
                <a:cs typeface="The Seasons"/>
                <a:sym typeface="The Seasons"/>
              </a:rPr>
              <a:t>N</a:t>
            </a:r>
            <a:r>
              <a:rPr lang="en-US" sz="5600">
                <a:solidFill>
                  <a:srgbClr val="1A1A1A"/>
                </a:solidFill>
                <a:latin typeface="The Seasons"/>
                <a:ea typeface="The Seasons"/>
                <a:cs typeface="The Seasons"/>
                <a:sym typeface="The Seasons"/>
              </a:rPr>
              <a:t>ail polish</a:t>
            </a:r>
          </a:p>
          <a:p>
            <a:pPr algn="l">
              <a:lnSpc>
                <a:spcPts val="7840"/>
              </a:lnSpc>
            </a:pPr>
            <a:r>
              <a:rPr lang="en-US" sz="5600">
                <a:solidFill>
                  <a:srgbClr val="1A1A1A"/>
                </a:solidFill>
                <a:latin typeface="The Seasons"/>
                <a:ea typeface="The Seasons"/>
                <a:cs typeface="The Seasons"/>
                <a:sym typeface="The Seasons"/>
              </a:rPr>
              <a:t>A</a:t>
            </a:r>
            <a:r>
              <a:rPr lang="en-US" sz="5600">
                <a:solidFill>
                  <a:srgbClr val="1A1A1A"/>
                </a:solidFill>
                <a:latin typeface="The Seasons"/>
                <a:ea typeface="The Seasons"/>
                <a:cs typeface="The Seasons"/>
                <a:sym typeface="The Seasons"/>
              </a:rPr>
              <a:t>ir fresheners</a:t>
            </a:r>
          </a:p>
          <a:p>
            <a:pPr algn="l">
              <a:lnSpc>
                <a:spcPts val="7840"/>
              </a:lnSpc>
            </a:pPr>
            <a:r>
              <a:rPr lang="en-US" sz="5600">
                <a:solidFill>
                  <a:srgbClr val="1A1A1A"/>
                </a:solidFill>
                <a:latin typeface="The Seasons"/>
                <a:ea typeface="The Seasons"/>
                <a:cs typeface="The Seasons"/>
                <a:sym typeface="The Seasons"/>
              </a:rPr>
              <a:t>S</a:t>
            </a:r>
            <a:r>
              <a:rPr lang="en-US" sz="5600">
                <a:solidFill>
                  <a:srgbClr val="1A1A1A"/>
                </a:solidFill>
                <a:latin typeface="The Seasons"/>
                <a:ea typeface="The Seasons"/>
                <a:cs typeface="The Seasons"/>
                <a:sym typeface="The Seasons"/>
              </a:rPr>
              <a:t>hower curtains</a:t>
            </a:r>
          </a:p>
          <a:p>
            <a:pPr algn="l">
              <a:lnSpc>
                <a:spcPts val="7840"/>
              </a:lnSpc>
            </a:pPr>
            <a:r>
              <a:rPr lang="en-US" sz="5600">
                <a:solidFill>
                  <a:srgbClr val="1A1A1A"/>
                </a:solidFill>
                <a:latin typeface="The Seasons"/>
                <a:ea typeface="The Seasons"/>
                <a:cs typeface="The Seasons"/>
                <a:sym typeface="The Seasons"/>
              </a:rPr>
              <a:t>P</a:t>
            </a:r>
            <a:r>
              <a:rPr lang="en-US" sz="5600">
                <a:solidFill>
                  <a:srgbClr val="1A1A1A"/>
                </a:solidFill>
                <a:latin typeface="The Seasons"/>
                <a:ea typeface="The Seasons"/>
                <a:cs typeface="The Seasons"/>
                <a:sym typeface="The Seasons"/>
              </a:rPr>
              <a:t>lastic food containers </a:t>
            </a:r>
          </a:p>
          <a:p>
            <a:pPr algn="l">
              <a:lnSpc>
                <a:spcPts val="7840"/>
              </a:lnSpc>
            </a:pPr>
            <a:r>
              <a:rPr lang="en-US" sz="5600">
                <a:solidFill>
                  <a:srgbClr val="1A1A1A"/>
                </a:solidFill>
                <a:latin typeface="The Seasons"/>
                <a:ea typeface="The Seasons"/>
                <a:cs typeface="The Seasons"/>
                <a:sym typeface="The Seasons"/>
              </a:rPr>
              <a:t>K</a:t>
            </a:r>
            <a:r>
              <a:rPr lang="en-US" sz="5600">
                <a:solidFill>
                  <a:srgbClr val="1A1A1A"/>
                </a:solidFill>
                <a:latin typeface="The Seasons"/>
                <a:ea typeface="The Seasons"/>
                <a:cs typeface="The Seasons"/>
                <a:sym typeface="The Seasons"/>
              </a:rPr>
              <a:t>ids toys</a:t>
            </a:r>
          </a:p>
          <a:p>
            <a:pPr algn="l">
              <a:lnSpc>
                <a:spcPts val="7840"/>
              </a:lnSpc>
            </a:pPr>
            <a:r>
              <a:rPr lang="en-US" sz="5600">
                <a:solidFill>
                  <a:srgbClr val="1A1A1A"/>
                </a:solidFill>
                <a:latin typeface="The Seasons"/>
                <a:ea typeface="The Seasons"/>
                <a:cs typeface="The Seasons"/>
                <a:sym typeface="The Seasons"/>
              </a:rPr>
              <a:t>S</a:t>
            </a:r>
            <a:r>
              <a:rPr lang="en-US" sz="5600">
                <a:solidFill>
                  <a:srgbClr val="1A1A1A"/>
                </a:solidFill>
                <a:latin typeface="The Seasons"/>
                <a:ea typeface="The Seasons"/>
                <a:cs typeface="The Seasons"/>
                <a:sym typeface="The Seasons"/>
              </a:rPr>
              <a:t>cented candles </a:t>
            </a:r>
          </a:p>
          <a:p>
            <a:pPr algn="ctr">
              <a:lnSpc>
                <a:spcPts val="7840"/>
              </a:lnSpc>
            </a:pPr>
          </a:p>
        </p:txBody>
      </p:sp>
      <p:sp>
        <p:nvSpPr>
          <p:cNvPr name="TextBox 4" id="4"/>
          <p:cNvSpPr txBox="true"/>
          <p:nvPr/>
        </p:nvSpPr>
        <p:spPr>
          <a:xfrm rot="0">
            <a:off x="10198076" y="2997277"/>
            <a:ext cx="5175449" cy="1019810"/>
          </a:xfrm>
          <a:prstGeom prst="rect">
            <a:avLst/>
          </a:prstGeom>
        </p:spPr>
        <p:txBody>
          <a:bodyPr anchor="t" rtlCol="false" tIns="0" lIns="0" bIns="0" rIns="0">
            <a:spAutoFit/>
          </a:bodyPr>
          <a:lstStyle/>
          <a:p>
            <a:pPr algn="ctr">
              <a:lnSpc>
                <a:spcPts val="7840"/>
              </a:lnSpc>
            </a:pPr>
            <a:r>
              <a:rPr lang="en-US" sz="5600">
                <a:solidFill>
                  <a:srgbClr val="1A1A1A"/>
                </a:solidFill>
                <a:latin typeface="The Seasons"/>
                <a:ea typeface="The Seasons"/>
                <a:cs typeface="The Seasons"/>
                <a:sym typeface="The Seasons"/>
              </a:rPr>
              <a:t>More Phthalates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Freeform 3" id="3"/>
          <p:cNvSpPr/>
          <p:nvPr/>
        </p:nvSpPr>
        <p:spPr>
          <a:xfrm flipH="false" flipV="false" rot="0">
            <a:off x="3730661"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2225"/>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8000"/>
            </a:blip>
            <a:stretch>
              <a:fillRect l="0" t="-9222" r="0" b="-9222"/>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3825240"/>
            <a:ext cx="18288000" cy="2503170"/>
          </a:xfrm>
          <a:prstGeom prst="rect">
            <a:avLst/>
          </a:prstGeom>
        </p:spPr>
        <p:txBody>
          <a:bodyPr anchor="t" rtlCol="false" tIns="0" lIns="0" bIns="0" rIns="0">
            <a:spAutoFit/>
          </a:bodyPr>
          <a:lstStyle/>
          <a:p>
            <a:pPr algn="ctr">
              <a:lnSpc>
                <a:spcPts val="10080"/>
              </a:lnSpc>
            </a:pPr>
            <a:r>
              <a:rPr lang="en-US" sz="7200" b="true">
                <a:solidFill>
                  <a:srgbClr val="000000"/>
                </a:solidFill>
                <a:latin typeface="Montserrat 1 Bold"/>
                <a:ea typeface="Montserrat 1 Bold"/>
                <a:cs typeface="Montserrat 1 Bold"/>
                <a:sym typeface="Montserrat 1 Bold"/>
              </a:rPr>
              <a:t>Do you experience sudden energy crashes, especially after meals?</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333" r="0" b="-9333"/>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3825240"/>
            <a:ext cx="18288000" cy="2503170"/>
          </a:xfrm>
          <a:prstGeom prst="rect">
            <a:avLst/>
          </a:prstGeom>
        </p:spPr>
        <p:txBody>
          <a:bodyPr anchor="t" rtlCol="false" tIns="0" lIns="0" bIns="0" rIns="0">
            <a:spAutoFit/>
          </a:bodyPr>
          <a:lstStyle/>
          <a:p>
            <a:pPr algn="ctr">
              <a:lnSpc>
                <a:spcPts val="10080"/>
              </a:lnSpc>
            </a:pPr>
            <a:r>
              <a:rPr lang="en-US" sz="7200" b="true">
                <a:solidFill>
                  <a:srgbClr val="000000"/>
                </a:solidFill>
                <a:latin typeface="Montserrat 1 Bold"/>
                <a:ea typeface="Montserrat 1 Bold"/>
                <a:cs typeface="Montserrat 1 Bold"/>
                <a:sym typeface="Montserrat 1 Bold"/>
              </a:rPr>
              <a:t>Do you crave sugary or carbohydrate-rich foods throughout the day?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CF7"/>
        </a:solidFill>
      </p:bgPr>
    </p:bg>
    <p:spTree>
      <p:nvGrpSpPr>
        <p:cNvPr id="1" name=""/>
        <p:cNvGrpSpPr/>
        <p:nvPr/>
      </p:nvGrpSpPr>
      <p:grpSpPr>
        <a:xfrm>
          <a:off x="0" y="0"/>
          <a:ext cx="0" cy="0"/>
          <a:chOff x="0" y="0"/>
          <a:chExt cx="0" cy="0"/>
        </a:xfrm>
      </p:grpSpPr>
      <p:sp>
        <p:nvSpPr>
          <p:cNvPr name="Freeform 2" id="2"/>
          <p:cNvSpPr/>
          <p:nvPr/>
        </p:nvSpPr>
        <p:spPr>
          <a:xfrm flipH="false" flipV="false" rot="0">
            <a:off x="6972300" y="0"/>
            <a:ext cx="3170797" cy="10287000"/>
          </a:xfrm>
          <a:custGeom>
            <a:avLst/>
            <a:gdLst/>
            <a:ahLst/>
            <a:cxnLst/>
            <a:rect r="r" b="b" t="t" l="l"/>
            <a:pathLst>
              <a:path h="10287000" w="3170797">
                <a:moveTo>
                  <a:pt x="0" y="0"/>
                </a:moveTo>
                <a:lnTo>
                  <a:pt x="3170797" y="0"/>
                </a:lnTo>
                <a:lnTo>
                  <a:pt x="3170797" y="10287000"/>
                </a:lnTo>
                <a:lnTo>
                  <a:pt x="0" y="10287000"/>
                </a:lnTo>
                <a:lnTo>
                  <a:pt x="0" y="0"/>
                </a:lnTo>
                <a:close/>
              </a:path>
            </a:pathLst>
          </a:custGeom>
          <a:blipFill>
            <a:blip r:embed="rId3"/>
            <a:stretch>
              <a:fillRect l="-57872" t="0" r="-57872" b="0"/>
            </a:stretch>
          </a:blipFill>
        </p:spPr>
      </p:sp>
      <p:sp>
        <p:nvSpPr>
          <p:cNvPr name="Freeform 3" id="3"/>
          <p:cNvSpPr/>
          <p:nvPr/>
        </p:nvSpPr>
        <p:spPr>
          <a:xfrm flipH="false" flipV="false" rot="0">
            <a:off x="10143097" y="-790808"/>
            <a:ext cx="3038598" cy="12184380"/>
          </a:xfrm>
          <a:custGeom>
            <a:avLst/>
            <a:gdLst/>
            <a:ahLst/>
            <a:cxnLst/>
            <a:rect r="r" b="b" t="t" l="l"/>
            <a:pathLst>
              <a:path h="12184380" w="3038598">
                <a:moveTo>
                  <a:pt x="0" y="0"/>
                </a:moveTo>
                <a:lnTo>
                  <a:pt x="3038598" y="0"/>
                </a:lnTo>
                <a:lnTo>
                  <a:pt x="3038598" y="12184380"/>
                </a:lnTo>
                <a:lnTo>
                  <a:pt x="0" y="12184380"/>
                </a:lnTo>
                <a:lnTo>
                  <a:pt x="0" y="0"/>
                </a:lnTo>
                <a:close/>
              </a:path>
            </a:pathLst>
          </a:custGeom>
          <a:blipFill>
            <a:blip r:embed="rId4"/>
            <a:stretch>
              <a:fillRect l="-254131" t="0" r="-332159" b="-14029"/>
            </a:stretch>
          </a:blipFill>
        </p:spPr>
      </p:sp>
      <p:sp>
        <p:nvSpPr>
          <p:cNvPr name="Freeform 4" id="4"/>
          <p:cNvSpPr/>
          <p:nvPr/>
        </p:nvSpPr>
        <p:spPr>
          <a:xfrm flipH="false" flipV="false" rot="0">
            <a:off x="13181695" y="157882"/>
            <a:ext cx="2826527" cy="10287000"/>
          </a:xfrm>
          <a:custGeom>
            <a:avLst/>
            <a:gdLst/>
            <a:ahLst/>
            <a:cxnLst/>
            <a:rect r="r" b="b" t="t" l="l"/>
            <a:pathLst>
              <a:path h="10287000" w="2826527">
                <a:moveTo>
                  <a:pt x="0" y="0"/>
                </a:moveTo>
                <a:lnTo>
                  <a:pt x="2826527" y="0"/>
                </a:lnTo>
                <a:lnTo>
                  <a:pt x="2826527" y="10287000"/>
                </a:lnTo>
                <a:lnTo>
                  <a:pt x="0" y="10287000"/>
                </a:lnTo>
                <a:lnTo>
                  <a:pt x="0" y="0"/>
                </a:lnTo>
                <a:close/>
              </a:path>
            </a:pathLst>
          </a:custGeom>
          <a:blipFill>
            <a:blip r:embed="rId5"/>
            <a:stretch>
              <a:fillRect l="-358029" t="-3555" r="-188983" b="-3555"/>
            </a:stretch>
          </a:blipFill>
        </p:spPr>
      </p:sp>
      <p:sp>
        <p:nvSpPr>
          <p:cNvPr name="Freeform 5" id="5"/>
          <p:cNvSpPr/>
          <p:nvPr/>
        </p:nvSpPr>
        <p:spPr>
          <a:xfrm flipH="false" flipV="false" rot="0">
            <a:off x="16008222" y="0"/>
            <a:ext cx="2279778" cy="10287000"/>
          </a:xfrm>
          <a:custGeom>
            <a:avLst/>
            <a:gdLst/>
            <a:ahLst/>
            <a:cxnLst/>
            <a:rect r="r" b="b" t="t" l="l"/>
            <a:pathLst>
              <a:path h="10287000" w="2279778">
                <a:moveTo>
                  <a:pt x="0" y="0"/>
                </a:moveTo>
                <a:lnTo>
                  <a:pt x="2279778" y="0"/>
                </a:lnTo>
                <a:lnTo>
                  <a:pt x="2279778" y="10287000"/>
                </a:lnTo>
                <a:lnTo>
                  <a:pt x="0" y="10287000"/>
                </a:lnTo>
                <a:lnTo>
                  <a:pt x="0" y="0"/>
                </a:lnTo>
                <a:close/>
              </a:path>
            </a:pathLst>
          </a:custGeom>
          <a:blipFill>
            <a:blip r:embed="rId6"/>
            <a:stretch>
              <a:fillRect l="-395272" t="-15906" r="-312793" b="-3406"/>
            </a:stretch>
          </a:blipFill>
        </p:spPr>
      </p:sp>
      <p:sp>
        <p:nvSpPr>
          <p:cNvPr name="Freeform 6" id="6"/>
          <p:cNvSpPr/>
          <p:nvPr/>
        </p:nvSpPr>
        <p:spPr>
          <a:xfrm flipH="false" flipV="false" rot="0">
            <a:off x="0" y="0"/>
            <a:ext cx="3695700" cy="10287000"/>
          </a:xfrm>
          <a:custGeom>
            <a:avLst/>
            <a:gdLst/>
            <a:ahLst/>
            <a:cxnLst/>
            <a:rect r="r" b="b" t="t" l="l"/>
            <a:pathLst>
              <a:path h="10287000" w="3695700">
                <a:moveTo>
                  <a:pt x="0" y="0"/>
                </a:moveTo>
                <a:lnTo>
                  <a:pt x="3695700" y="0"/>
                </a:lnTo>
                <a:lnTo>
                  <a:pt x="3695700" y="10287000"/>
                </a:lnTo>
                <a:lnTo>
                  <a:pt x="0" y="10287000"/>
                </a:lnTo>
                <a:lnTo>
                  <a:pt x="0" y="0"/>
                </a:lnTo>
                <a:close/>
              </a:path>
            </a:pathLst>
          </a:custGeom>
          <a:blipFill>
            <a:blip r:embed="rId7"/>
            <a:stretch>
              <a:fillRect l="-121262" t="0" r="-196524" b="0"/>
            </a:stretch>
          </a:blipFill>
        </p:spPr>
      </p:sp>
      <p:sp>
        <p:nvSpPr>
          <p:cNvPr name="Freeform 7" id="7"/>
          <p:cNvSpPr/>
          <p:nvPr/>
        </p:nvSpPr>
        <p:spPr>
          <a:xfrm flipH="false" flipV="false" rot="0">
            <a:off x="3162300" y="0"/>
            <a:ext cx="3810000" cy="10287000"/>
          </a:xfrm>
          <a:custGeom>
            <a:avLst/>
            <a:gdLst/>
            <a:ahLst/>
            <a:cxnLst/>
            <a:rect r="r" b="b" t="t" l="l"/>
            <a:pathLst>
              <a:path h="10287000" w="3810000">
                <a:moveTo>
                  <a:pt x="0" y="0"/>
                </a:moveTo>
                <a:lnTo>
                  <a:pt x="3810000" y="0"/>
                </a:lnTo>
                <a:lnTo>
                  <a:pt x="3810000" y="10287000"/>
                </a:lnTo>
                <a:lnTo>
                  <a:pt x="0" y="10287000"/>
                </a:lnTo>
                <a:lnTo>
                  <a:pt x="0" y="0"/>
                </a:lnTo>
                <a:close/>
              </a:path>
            </a:pathLst>
          </a:custGeom>
          <a:blipFill>
            <a:blip r:embed="rId8"/>
            <a:stretch>
              <a:fillRect l="-82999" t="0" r="-86999" b="0"/>
            </a:stretch>
          </a:blipFill>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2000"/>
            </a:blip>
            <a:stretch>
              <a:fillRect l="0" t="-23888" r="0" b="-23888"/>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3834765"/>
            <a:ext cx="18288000" cy="2240221"/>
          </a:xfrm>
          <a:prstGeom prst="rect">
            <a:avLst/>
          </a:prstGeom>
        </p:spPr>
        <p:txBody>
          <a:bodyPr anchor="t" rtlCol="false" tIns="0" lIns="0" bIns="0" rIns="0">
            <a:spAutoFit/>
          </a:bodyPr>
          <a:lstStyle/>
          <a:p>
            <a:pPr algn="ctr">
              <a:lnSpc>
                <a:spcPts val="9002"/>
              </a:lnSpc>
            </a:pPr>
            <a:r>
              <a:rPr lang="en-US" sz="6430" b="true">
                <a:solidFill>
                  <a:srgbClr val="000000"/>
                </a:solidFill>
                <a:latin typeface="Montserrat 1 Bold"/>
                <a:ea typeface="Montserrat 1 Bold"/>
                <a:cs typeface="Montserrat 1 Bold"/>
                <a:sym typeface="Montserrat 1 Bold"/>
              </a:rPr>
              <a:t>Do you feel shaky, irritable, head-achey, “hangry” or lightheaded if you miss a meal?</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18444"/>
            </a:stretch>
          </a:blipFill>
        </p:spPr>
      </p:sp>
      <p:sp>
        <p:nvSpPr>
          <p:cNvPr name="TextBox 3" id="3"/>
          <p:cNvSpPr txBox="true"/>
          <p:nvPr/>
        </p:nvSpPr>
        <p:spPr>
          <a:xfrm rot="0">
            <a:off x="2459707" y="1785168"/>
            <a:ext cx="13368587" cy="1410216"/>
          </a:xfrm>
          <a:prstGeom prst="rect">
            <a:avLst/>
          </a:prstGeom>
        </p:spPr>
        <p:txBody>
          <a:bodyPr anchor="t" rtlCol="false" tIns="0" lIns="0" bIns="0" rIns="0">
            <a:spAutoFit/>
          </a:bodyPr>
          <a:lstStyle/>
          <a:p>
            <a:pPr algn="ctr" marL="0" indent="0" lvl="0">
              <a:lnSpc>
                <a:spcPts val="11521"/>
              </a:lnSpc>
              <a:spcBef>
                <a:spcPct val="0"/>
              </a:spcBef>
            </a:pPr>
            <a:r>
              <a:rPr lang="en-US" b="true" sz="8229" spc="1629">
                <a:solidFill>
                  <a:srgbClr val="000000"/>
                </a:solidFill>
                <a:latin typeface="BDSans Thin Bold"/>
                <a:ea typeface="BDSans Thin Bold"/>
                <a:cs typeface="BDSans Thin Bold"/>
                <a:sym typeface="BDSans Thin Bold"/>
              </a:rPr>
              <a:t>BLOOD SUGAR</a:t>
            </a:r>
          </a:p>
        </p:txBody>
      </p:sp>
    </p:spTree>
  </p:cSld>
  <p:clrMapOvr>
    <a:masterClrMapping/>
  </p:clrMapOvr>
</p:sld>
</file>

<file path=ppt/slides/slide52.xml><?xml version="1.0" encoding="utf-8"?>
<p:sld xmlns:p="http://schemas.openxmlformats.org/presentationml/2006/main" xmlns:a="http://schemas.openxmlformats.org/drawingml/2006/main">
  <p:cSld>
    <p:bg>
      <p:bgPr>
        <a:solidFill>
          <a:srgbClr val="6796B2"/>
        </a:solidFill>
      </p:bgPr>
    </p:bg>
    <p:spTree>
      <p:nvGrpSpPr>
        <p:cNvPr id="1" name=""/>
        <p:cNvGrpSpPr/>
        <p:nvPr/>
      </p:nvGrpSpPr>
      <p:grpSpPr>
        <a:xfrm>
          <a:off x="0" y="0"/>
          <a:ext cx="0" cy="0"/>
          <a:chOff x="0" y="0"/>
          <a:chExt cx="0" cy="0"/>
        </a:xfrm>
      </p:grpSpPr>
      <p:sp>
        <p:nvSpPr>
          <p:cNvPr name="TextBox 2" id="2"/>
          <p:cNvSpPr txBox="true"/>
          <p:nvPr/>
        </p:nvSpPr>
        <p:spPr>
          <a:xfrm rot="0">
            <a:off x="5376355" y="1887522"/>
            <a:ext cx="8137708" cy="8358506"/>
          </a:xfrm>
          <a:prstGeom prst="rect">
            <a:avLst/>
          </a:prstGeom>
        </p:spPr>
        <p:txBody>
          <a:bodyPr anchor="t" rtlCol="false" tIns="0" lIns="0" bIns="0" rIns="0">
            <a:spAutoFit/>
          </a:bodyPr>
          <a:lstStyle/>
          <a:p>
            <a:pPr algn="ctr">
              <a:lnSpc>
                <a:spcPts val="6019"/>
              </a:lnSpc>
            </a:pPr>
            <a:r>
              <a:rPr lang="en-US" b="true" sz="4299">
                <a:solidFill>
                  <a:srgbClr val="000000"/>
                </a:solidFill>
                <a:latin typeface="Montserrat 1 Bold"/>
                <a:ea typeface="Montserrat 1 Bold"/>
                <a:cs typeface="Montserrat 1 Bold"/>
                <a:sym typeface="Montserrat 1 Bold"/>
              </a:rPr>
              <a:t>FATIGUE</a:t>
            </a:r>
          </a:p>
          <a:p>
            <a:pPr algn="ctr">
              <a:lnSpc>
                <a:spcPts val="6019"/>
              </a:lnSpc>
            </a:pPr>
            <a:r>
              <a:rPr lang="en-US" b="true" sz="4299">
                <a:solidFill>
                  <a:srgbClr val="000000"/>
                </a:solidFill>
                <a:latin typeface="Montserrat 1 Bold"/>
                <a:ea typeface="Montserrat 1 Bold"/>
                <a:cs typeface="Montserrat 1 Bold"/>
                <a:sym typeface="Montserrat 1 Bold"/>
              </a:rPr>
              <a:t>HUNGER</a:t>
            </a:r>
          </a:p>
          <a:p>
            <a:pPr algn="ctr">
              <a:lnSpc>
                <a:spcPts val="6019"/>
              </a:lnSpc>
              <a:spcBef>
                <a:spcPct val="0"/>
              </a:spcBef>
            </a:pPr>
            <a:r>
              <a:rPr lang="en-US" b="true" sz="4299">
                <a:solidFill>
                  <a:srgbClr val="000000"/>
                </a:solidFill>
                <a:latin typeface="Montserrat 1 Bold"/>
                <a:ea typeface="Montserrat 1 Bold"/>
                <a:cs typeface="Montserrat 1 Bold"/>
                <a:sym typeface="Montserrat 1 Bold"/>
              </a:rPr>
              <a:t>TINGLING LIPS</a:t>
            </a:r>
          </a:p>
          <a:p>
            <a:pPr algn="ctr">
              <a:lnSpc>
                <a:spcPts val="6019"/>
              </a:lnSpc>
              <a:spcBef>
                <a:spcPct val="0"/>
              </a:spcBef>
            </a:pPr>
            <a:r>
              <a:rPr lang="en-US" b="true" sz="4299">
                <a:solidFill>
                  <a:srgbClr val="000000"/>
                </a:solidFill>
                <a:latin typeface="Montserrat 1 Bold"/>
                <a:ea typeface="Montserrat 1 Bold"/>
                <a:cs typeface="Montserrat 1 Bold"/>
                <a:sym typeface="Montserrat 1 Bold"/>
              </a:rPr>
              <a:t>BECOMING EASILY IRRITATED, TEARFUL, ANXIOUS OR MOODY</a:t>
            </a:r>
          </a:p>
          <a:p>
            <a:pPr algn="ctr">
              <a:lnSpc>
                <a:spcPts val="6019"/>
              </a:lnSpc>
              <a:spcBef>
                <a:spcPct val="0"/>
              </a:spcBef>
            </a:pPr>
            <a:r>
              <a:rPr lang="en-US" b="true" sz="4299">
                <a:solidFill>
                  <a:srgbClr val="000000"/>
                </a:solidFill>
                <a:latin typeface="Montserrat 1 Bold"/>
                <a:ea typeface="Montserrat 1 Bold"/>
                <a:cs typeface="Montserrat 1 Bold"/>
                <a:sym typeface="Montserrat 1 Bold"/>
              </a:rPr>
              <a:t>INCREASED THIRST </a:t>
            </a:r>
          </a:p>
          <a:p>
            <a:pPr algn="ctr">
              <a:lnSpc>
                <a:spcPts val="6019"/>
              </a:lnSpc>
              <a:spcBef>
                <a:spcPct val="0"/>
              </a:spcBef>
            </a:pPr>
            <a:r>
              <a:rPr lang="en-US" b="true" sz="4299">
                <a:solidFill>
                  <a:srgbClr val="000000"/>
                </a:solidFill>
                <a:latin typeface="Montserrat 1 Bold"/>
                <a:ea typeface="Montserrat 1 Bold"/>
                <a:cs typeface="Montserrat 1 Bold"/>
                <a:sym typeface="Montserrat 1 Bold"/>
              </a:rPr>
              <a:t>HEADACHES</a:t>
            </a:r>
          </a:p>
          <a:p>
            <a:pPr algn="ctr">
              <a:lnSpc>
                <a:spcPts val="6019"/>
              </a:lnSpc>
              <a:spcBef>
                <a:spcPct val="0"/>
              </a:spcBef>
            </a:pPr>
            <a:r>
              <a:rPr lang="en-US" b="true" sz="4299">
                <a:solidFill>
                  <a:srgbClr val="000000"/>
                </a:solidFill>
                <a:latin typeface="Montserrat 1 Bold"/>
                <a:ea typeface="Montserrat 1 Bold"/>
                <a:cs typeface="Montserrat 1 Bold"/>
                <a:sym typeface="Montserrat 1 Bold"/>
              </a:rPr>
              <a:t>RECURRENT INFECTIONS</a:t>
            </a:r>
          </a:p>
          <a:p>
            <a:pPr algn="ctr">
              <a:lnSpc>
                <a:spcPts val="6019"/>
              </a:lnSpc>
            </a:pPr>
            <a:r>
              <a:rPr lang="en-US" b="true" sz="4299">
                <a:solidFill>
                  <a:srgbClr val="000000"/>
                </a:solidFill>
                <a:latin typeface="Montserrat 1 Bold"/>
                <a:ea typeface="Montserrat 1 Bold"/>
                <a:cs typeface="Montserrat 1 Bold"/>
                <a:sym typeface="Montserrat 1 Bold"/>
              </a:rPr>
              <a:t>TROUBLE CONCENTRATING</a:t>
            </a:r>
          </a:p>
          <a:p>
            <a:pPr algn="ctr">
              <a:lnSpc>
                <a:spcPts val="6019"/>
              </a:lnSpc>
              <a:spcBef>
                <a:spcPct val="0"/>
              </a:spcBef>
            </a:pPr>
          </a:p>
        </p:txBody>
      </p:sp>
      <p:sp>
        <p:nvSpPr>
          <p:cNvPr name="TextBox 3" id="3"/>
          <p:cNvSpPr txBox="true"/>
          <p:nvPr/>
        </p:nvSpPr>
        <p:spPr>
          <a:xfrm rot="0">
            <a:off x="0" y="587058"/>
            <a:ext cx="18288000" cy="788033"/>
          </a:xfrm>
          <a:prstGeom prst="rect">
            <a:avLst/>
          </a:prstGeom>
        </p:spPr>
        <p:txBody>
          <a:bodyPr anchor="t" rtlCol="false" tIns="0" lIns="0" bIns="0" rIns="0">
            <a:spAutoFit/>
          </a:bodyPr>
          <a:lstStyle/>
          <a:p>
            <a:pPr algn="ctr">
              <a:lnSpc>
                <a:spcPts val="6440"/>
              </a:lnSpc>
            </a:pPr>
            <a:r>
              <a:rPr lang="en-US" sz="4600">
                <a:solidFill>
                  <a:srgbClr val="000000"/>
                </a:solidFill>
                <a:latin typeface="BDSans"/>
                <a:ea typeface="BDSans"/>
                <a:cs typeface="BDSans"/>
                <a:sym typeface="BDSans"/>
              </a:rPr>
              <a:t>Signs &amp; Symptoms of Blood Sugar Imbalance</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6796B2"/>
        </a:solidFill>
      </p:bgPr>
    </p:bg>
    <p:spTree>
      <p:nvGrpSpPr>
        <p:cNvPr id="1" name=""/>
        <p:cNvGrpSpPr/>
        <p:nvPr/>
      </p:nvGrpSpPr>
      <p:grpSpPr>
        <a:xfrm>
          <a:off x="0" y="0"/>
          <a:ext cx="0" cy="0"/>
          <a:chOff x="0" y="0"/>
          <a:chExt cx="0" cy="0"/>
        </a:xfrm>
      </p:grpSpPr>
      <p:sp>
        <p:nvSpPr>
          <p:cNvPr name="Freeform 2" id="2"/>
          <p:cNvSpPr/>
          <p:nvPr/>
        </p:nvSpPr>
        <p:spPr>
          <a:xfrm flipH="false" flipV="false" rot="0">
            <a:off x="6504" y="3806666"/>
            <a:ext cx="18281496" cy="2673669"/>
          </a:xfrm>
          <a:custGeom>
            <a:avLst/>
            <a:gdLst/>
            <a:ahLst/>
            <a:cxnLst/>
            <a:rect r="r" b="b" t="t" l="l"/>
            <a:pathLst>
              <a:path h="2673669" w="18281496">
                <a:moveTo>
                  <a:pt x="0" y="0"/>
                </a:moveTo>
                <a:lnTo>
                  <a:pt x="18281496" y="0"/>
                </a:lnTo>
                <a:lnTo>
                  <a:pt x="18281496" y="2673668"/>
                </a:lnTo>
                <a:lnTo>
                  <a:pt x="0" y="2673668"/>
                </a:lnTo>
                <a:lnTo>
                  <a:pt x="0" y="0"/>
                </a:lnTo>
                <a:close/>
              </a:path>
            </a:pathLst>
          </a:custGeom>
          <a:blipFill>
            <a:blip r:embed="rId2"/>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5316"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285" r="-39012" b="-38105"/>
            </a:stretch>
          </a:blipFill>
        </p:spPr>
      </p:sp>
      <p:grpSp>
        <p:nvGrpSpPr>
          <p:cNvPr name="Group 3" id="3"/>
          <p:cNvGrpSpPr/>
          <p:nvPr/>
        </p:nvGrpSpPr>
        <p:grpSpPr>
          <a:xfrm rot="0">
            <a:off x="419100" y="285750"/>
            <a:ext cx="8724900" cy="9757397"/>
            <a:chOff x="0" y="0"/>
            <a:chExt cx="2297916" cy="2569849"/>
          </a:xfrm>
        </p:grpSpPr>
        <p:sp>
          <p:nvSpPr>
            <p:cNvPr name="Freeform 4" id="4"/>
            <p:cNvSpPr/>
            <p:nvPr/>
          </p:nvSpPr>
          <p:spPr>
            <a:xfrm flipH="false" flipV="false" rot="0">
              <a:off x="0" y="0"/>
              <a:ext cx="2297916" cy="2569849"/>
            </a:xfrm>
            <a:custGeom>
              <a:avLst/>
              <a:gdLst/>
              <a:ahLst/>
              <a:cxnLst/>
              <a:rect r="r" b="b" t="t" l="l"/>
              <a:pathLst>
                <a:path h="2569849" w="2297916">
                  <a:moveTo>
                    <a:pt x="45254" y="0"/>
                  </a:moveTo>
                  <a:lnTo>
                    <a:pt x="2252662" y="0"/>
                  </a:lnTo>
                  <a:cubicBezTo>
                    <a:pt x="2277655" y="0"/>
                    <a:pt x="2297916" y="20261"/>
                    <a:pt x="2297916" y="45254"/>
                  </a:cubicBezTo>
                  <a:lnTo>
                    <a:pt x="2297916" y="2524595"/>
                  </a:lnTo>
                  <a:cubicBezTo>
                    <a:pt x="2297916" y="2549588"/>
                    <a:pt x="2277655" y="2569849"/>
                    <a:pt x="2252662" y="2569849"/>
                  </a:cubicBezTo>
                  <a:lnTo>
                    <a:pt x="45254" y="2569849"/>
                  </a:lnTo>
                  <a:cubicBezTo>
                    <a:pt x="20261" y="2569849"/>
                    <a:pt x="0" y="2549588"/>
                    <a:pt x="0" y="2524595"/>
                  </a:cubicBezTo>
                  <a:lnTo>
                    <a:pt x="0" y="45254"/>
                  </a:lnTo>
                  <a:cubicBezTo>
                    <a:pt x="0" y="20261"/>
                    <a:pt x="20261" y="0"/>
                    <a:pt x="45254" y="0"/>
                  </a:cubicBezTo>
                  <a:close/>
                </a:path>
              </a:pathLst>
            </a:custGeom>
            <a:solidFill>
              <a:srgbClr val="6796B2">
                <a:alpha val="52941"/>
              </a:srgbClr>
            </a:solidFill>
          </p:spPr>
        </p:sp>
        <p:sp>
          <p:nvSpPr>
            <p:cNvPr name="TextBox 5" id="5"/>
            <p:cNvSpPr txBox="true"/>
            <p:nvPr/>
          </p:nvSpPr>
          <p:spPr>
            <a:xfrm>
              <a:off x="0" y="-28575"/>
              <a:ext cx="2297916" cy="2598424"/>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723900" y="484851"/>
            <a:ext cx="7679980" cy="9250622"/>
          </a:xfrm>
          <a:prstGeom prst="rect">
            <a:avLst/>
          </a:prstGeom>
        </p:spPr>
        <p:txBody>
          <a:bodyPr anchor="t" rtlCol="false" tIns="0" lIns="0" bIns="0" rIns="0">
            <a:spAutoFit/>
          </a:bodyPr>
          <a:lstStyle/>
          <a:p>
            <a:pPr algn="ctr">
              <a:lnSpc>
                <a:spcPts val="5673"/>
              </a:lnSpc>
              <a:spcBef>
                <a:spcPct val="0"/>
              </a:spcBef>
            </a:pPr>
            <a:r>
              <a:rPr lang="en-US" b="true" sz="4052">
                <a:solidFill>
                  <a:srgbClr val="000000"/>
                </a:solidFill>
                <a:latin typeface="Montserrat 1 Bold"/>
                <a:ea typeface="Montserrat 1 Bold"/>
                <a:cs typeface="Montserrat 1 Bold"/>
                <a:sym typeface="Montserrat 1 Bold"/>
              </a:rPr>
              <a:t>When your blood sugar drops too low it puts a lot of stress on your brain. </a:t>
            </a:r>
          </a:p>
          <a:p>
            <a:pPr algn="ctr">
              <a:lnSpc>
                <a:spcPts val="5673"/>
              </a:lnSpc>
              <a:spcBef>
                <a:spcPct val="0"/>
              </a:spcBef>
            </a:pPr>
          </a:p>
          <a:p>
            <a:pPr algn="ctr">
              <a:lnSpc>
                <a:spcPts val="5673"/>
              </a:lnSpc>
              <a:spcBef>
                <a:spcPct val="0"/>
              </a:spcBef>
            </a:pPr>
            <a:r>
              <a:rPr lang="en-US" b="true" sz="4052">
                <a:solidFill>
                  <a:srgbClr val="000000"/>
                </a:solidFill>
                <a:latin typeface="Montserrat 1 Bold"/>
                <a:ea typeface="Montserrat 1 Bold"/>
                <a:cs typeface="Montserrat 1 Bold"/>
                <a:sym typeface="Montserrat 1 Bold"/>
              </a:rPr>
              <a:t>Your brain uses 20% of all the energy your body makes; it requires more energy (blood sugar) than any other organ in your body. </a:t>
            </a:r>
          </a:p>
          <a:p>
            <a:pPr algn="ctr">
              <a:lnSpc>
                <a:spcPts val="5673"/>
              </a:lnSpc>
              <a:spcBef>
                <a:spcPct val="0"/>
              </a:spcBef>
            </a:pPr>
          </a:p>
          <a:p>
            <a:pPr algn="ctr">
              <a:lnSpc>
                <a:spcPts val="5673"/>
              </a:lnSpc>
              <a:spcBef>
                <a:spcPct val="0"/>
              </a:spcBef>
            </a:pPr>
            <a:r>
              <a:rPr lang="en-US" b="true" sz="4052">
                <a:solidFill>
                  <a:srgbClr val="000000"/>
                </a:solidFill>
                <a:latin typeface="Montserrat 1 Bold"/>
                <a:ea typeface="Montserrat 1 Bold"/>
                <a:cs typeface="Montserrat 1 Bold"/>
                <a:sym typeface="Montserrat 1 Bold"/>
              </a:rPr>
              <a:t>It is also the first organ to suffer when blood sugar drops.</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033387" y="1739690"/>
            <a:ext cx="16225913" cy="4938396"/>
          </a:xfrm>
          <a:prstGeom prst="rect">
            <a:avLst/>
          </a:prstGeom>
        </p:spPr>
        <p:txBody>
          <a:bodyPr anchor="t" rtlCol="false" tIns="0" lIns="0" bIns="0" rIns="0">
            <a:spAutoFit/>
          </a:bodyPr>
          <a:lstStyle/>
          <a:p>
            <a:pPr algn="ctr">
              <a:lnSpc>
                <a:spcPts val="6579"/>
              </a:lnSpc>
              <a:spcBef>
                <a:spcPct val="0"/>
              </a:spcBef>
            </a:pPr>
            <a:r>
              <a:rPr lang="en-US" b="true" sz="4699">
                <a:solidFill>
                  <a:srgbClr val="000000"/>
                </a:solidFill>
                <a:latin typeface="Montserrat 1 Bold"/>
                <a:ea typeface="Montserrat 1 Bold"/>
                <a:cs typeface="Montserrat 1 Bold"/>
                <a:sym typeface="Montserrat 1 Bold"/>
              </a:rPr>
              <a:t>After a brain injury, the body releases stress hormones to help fight off infections and other problems. These hormones make the body less sensitive to insulin which can cause blood sugar levels to rise. If the levels go up too high, the patient can become hyperglycemic.</a:t>
            </a:r>
          </a:p>
        </p:txBody>
      </p:sp>
      <p:sp>
        <p:nvSpPr>
          <p:cNvPr name="TextBox 4" id="4"/>
          <p:cNvSpPr txBox="true"/>
          <p:nvPr/>
        </p:nvSpPr>
        <p:spPr>
          <a:xfrm rot="0">
            <a:off x="1857733" y="8797607"/>
            <a:ext cx="14577220" cy="807085"/>
          </a:xfrm>
          <a:prstGeom prst="rect">
            <a:avLst/>
          </a:prstGeom>
        </p:spPr>
        <p:txBody>
          <a:bodyPr anchor="t" rtlCol="false" tIns="0" lIns="0" bIns="0" rIns="0">
            <a:spAutoFit/>
          </a:bodyPr>
          <a:lstStyle/>
          <a:p>
            <a:pPr algn="l">
              <a:lnSpc>
                <a:spcPts val="6439"/>
              </a:lnSpc>
            </a:pPr>
            <a:r>
              <a:rPr lang="en-US" sz="4599" u="sng">
                <a:solidFill>
                  <a:srgbClr val="000000"/>
                </a:solidFill>
                <a:latin typeface="Arimo"/>
                <a:ea typeface="Arimo"/>
                <a:cs typeface="Arimo"/>
                <a:sym typeface="Arimo"/>
                <a:hlinkClick r:id="rId3" tooltip="https://www.ncbi.nlm.nih.gov/pmc/articles/PMC5342608/"/>
              </a:rPr>
              <a:t>https://www.ncbi.nlm.nih.gov/pmc/articles/PMC5342608/</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111" t="-3111" r="-4216" b="-4216"/>
            </a:stretch>
          </a:blipFill>
        </p:spPr>
      </p:sp>
      <p:sp>
        <p:nvSpPr>
          <p:cNvPr name="TextBox 3" id="3"/>
          <p:cNvSpPr txBox="true"/>
          <p:nvPr/>
        </p:nvSpPr>
        <p:spPr>
          <a:xfrm rot="0">
            <a:off x="5890088" y="885825"/>
            <a:ext cx="6507824" cy="1236345"/>
          </a:xfrm>
          <a:prstGeom prst="rect">
            <a:avLst/>
          </a:prstGeom>
        </p:spPr>
        <p:txBody>
          <a:bodyPr anchor="t" rtlCol="false" tIns="0" lIns="0" bIns="0" rIns="0">
            <a:spAutoFit/>
          </a:bodyPr>
          <a:lstStyle/>
          <a:p>
            <a:pPr algn="ctr">
              <a:lnSpc>
                <a:spcPts val="10080"/>
              </a:lnSpc>
            </a:pPr>
            <a:r>
              <a:rPr lang="en-US" sz="7200">
                <a:solidFill>
                  <a:srgbClr val="000000"/>
                </a:solidFill>
                <a:latin typeface="BDSans"/>
                <a:ea typeface="BDSans"/>
                <a:cs typeface="BDSans"/>
                <a:sym typeface="BDSans"/>
              </a:rPr>
              <a:t>High Insulin</a:t>
            </a:r>
          </a:p>
        </p:txBody>
      </p:sp>
      <p:sp>
        <p:nvSpPr>
          <p:cNvPr name="TextBox 4" id="4"/>
          <p:cNvSpPr txBox="true"/>
          <p:nvPr/>
        </p:nvSpPr>
        <p:spPr>
          <a:xfrm rot="0">
            <a:off x="0" y="2247832"/>
            <a:ext cx="18288000" cy="7887335"/>
          </a:xfrm>
          <a:prstGeom prst="rect">
            <a:avLst/>
          </a:prstGeom>
        </p:spPr>
        <p:txBody>
          <a:bodyPr anchor="t" rtlCol="false" tIns="0" lIns="0" bIns="0" rIns="0">
            <a:spAutoFit/>
          </a:bodyPr>
          <a:lstStyle/>
          <a:p>
            <a:pPr algn="ctr">
              <a:lnSpc>
                <a:spcPts val="7840"/>
              </a:lnSpc>
            </a:pPr>
          </a:p>
          <a:p>
            <a:pPr algn="ctr">
              <a:lnSpc>
                <a:spcPts val="7840"/>
              </a:lnSpc>
            </a:pPr>
            <a:r>
              <a:rPr lang="en-US" sz="5600">
                <a:solidFill>
                  <a:srgbClr val="000000"/>
                </a:solidFill>
                <a:latin typeface="Montserrat 2"/>
                <a:ea typeface="Montserrat 2"/>
                <a:cs typeface="Montserrat 2"/>
                <a:sym typeface="Montserrat 2"/>
              </a:rPr>
              <a:t>Increases testosterone in women</a:t>
            </a:r>
          </a:p>
          <a:p>
            <a:pPr algn="ctr">
              <a:lnSpc>
                <a:spcPts val="7840"/>
              </a:lnSpc>
            </a:pPr>
            <a:r>
              <a:rPr lang="en-US" sz="5600">
                <a:solidFill>
                  <a:srgbClr val="000000"/>
                </a:solidFill>
                <a:latin typeface="Montserrat 2"/>
                <a:ea typeface="Montserrat 2"/>
                <a:cs typeface="Montserrat 2"/>
                <a:sym typeface="Montserrat 2"/>
              </a:rPr>
              <a:t>Increases estrogen in men</a:t>
            </a:r>
          </a:p>
          <a:p>
            <a:pPr algn="ctr">
              <a:lnSpc>
                <a:spcPts val="7840"/>
              </a:lnSpc>
            </a:pPr>
            <a:r>
              <a:rPr lang="en-US" sz="5600" b="true">
                <a:solidFill>
                  <a:srgbClr val="000000"/>
                </a:solidFill>
                <a:latin typeface="Montserrat 2 Bold"/>
                <a:ea typeface="Montserrat 2 Bold"/>
                <a:cs typeface="Montserrat 2 Bold"/>
                <a:sym typeface="Montserrat 2 Bold"/>
              </a:rPr>
              <a:t>Increases cholesterol</a:t>
            </a:r>
          </a:p>
          <a:p>
            <a:pPr algn="ctr">
              <a:lnSpc>
                <a:spcPts val="7840"/>
              </a:lnSpc>
            </a:pPr>
            <a:r>
              <a:rPr lang="en-US" sz="5600">
                <a:solidFill>
                  <a:srgbClr val="000000"/>
                </a:solidFill>
                <a:latin typeface="Montserrat 2"/>
                <a:ea typeface="Montserrat 2"/>
                <a:cs typeface="Montserrat 2"/>
                <a:sym typeface="Montserrat 2"/>
              </a:rPr>
              <a:t>Increases blood pressure</a:t>
            </a:r>
          </a:p>
          <a:p>
            <a:pPr algn="ctr">
              <a:lnSpc>
                <a:spcPts val="7840"/>
              </a:lnSpc>
            </a:pPr>
            <a:r>
              <a:rPr lang="en-US" sz="5600" b="true">
                <a:solidFill>
                  <a:srgbClr val="000000"/>
                </a:solidFill>
                <a:latin typeface="Montserrat 2 Bold"/>
                <a:ea typeface="Montserrat 2 Bold"/>
                <a:cs typeface="Montserrat 2 Bold"/>
                <a:sym typeface="Montserrat 2 Bold"/>
              </a:rPr>
              <a:t>Increases oxidative stress</a:t>
            </a:r>
          </a:p>
          <a:p>
            <a:pPr algn="ctr">
              <a:lnSpc>
                <a:spcPts val="7840"/>
              </a:lnSpc>
            </a:pPr>
            <a:r>
              <a:rPr lang="en-US" sz="5600">
                <a:solidFill>
                  <a:srgbClr val="000000"/>
                </a:solidFill>
                <a:latin typeface="Montserrat 2"/>
                <a:ea typeface="Montserrat 2"/>
                <a:cs typeface="Montserrat 2"/>
                <a:sym typeface="Montserrat 2"/>
              </a:rPr>
              <a:t>Decreases detoxification</a:t>
            </a:r>
          </a:p>
          <a:p>
            <a:pPr algn="ctr">
              <a:lnSpc>
                <a:spcPts val="7840"/>
              </a:lnSpc>
            </a:pP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3720207" y="809625"/>
            <a:ext cx="10847587" cy="1312545"/>
          </a:xfrm>
          <a:prstGeom prst="rect">
            <a:avLst/>
          </a:prstGeom>
        </p:spPr>
        <p:txBody>
          <a:bodyPr anchor="t" rtlCol="false" tIns="0" lIns="0" bIns="0" rIns="0">
            <a:spAutoFit/>
          </a:bodyPr>
          <a:lstStyle/>
          <a:p>
            <a:pPr algn="ctr">
              <a:lnSpc>
                <a:spcPts val="10080"/>
              </a:lnSpc>
            </a:pPr>
            <a:r>
              <a:rPr lang="en-US" sz="7200">
                <a:solidFill>
                  <a:srgbClr val="000000"/>
                </a:solidFill>
                <a:latin typeface="The Seasons"/>
                <a:ea typeface="The Seasons"/>
                <a:cs typeface="The Seasons"/>
                <a:sym typeface="The Seasons"/>
              </a:rPr>
              <a:t>Origins of a Ketogenic Diet</a:t>
            </a:r>
          </a:p>
        </p:txBody>
      </p:sp>
      <p:sp>
        <p:nvSpPr>
          <p:cNvPr name="TextBox 4" id="4"/>
          <p:cNvSpPr txBox="true"/>
          <p:nvPr/>
        </p:nvSpPr>
        <p:spPr>
          <a:xfrm rot="0">
            <a:off x="1390650" y="3190807"/>
            <a:ext cx="15506700" cy="5110482"/>
          </a:xfrm>
          <a:prstGeom prst="rect">
            <a:avLst/>
          </a:prstGeom>
        </p:spPr>
        <p:txBody>
          <a:bodyPr anchor="t" rtlCol="false" tIns="0" lIns="0" bIns="0" rIns="0">
            <a:spAutoFit/>
          </a:bodyPr>
          <a:lstStyle/>
          <a:p>
            <a:pPr algn="ctr">
              <a:lnSpc>
                <a:spcPts val="8119"/>
              </a:lnSpc>
            </a:pPr>
            <a:r>
              <a:rPr lang="en-US" sz="5799">
                <a:solidFill>
                  <a:srgbClr val="000000"/>
                </a:solidFill>
                <a:latin typeface="Montserrat 2"/>
                <a:ea typeface="Montserrat 2"/>
                <a:cs typeface="Montserrat 2"/>
                <a:sym typeface="Montserrat 2"/>
              </a:rPr>
              <a:t>The ketogenic diet was </a:t>
            </a:r>
            <a:r>
              <a:rPr lang="en-US" sz="5799">
                <a:solidFill>
                  <a:srgbClr val="000000"/>
                </a:solidFill>
                <a:latin typeface="Montserrat 2"/>
                <a:ea typeface="Montserrat 2"/>
                <a:cs typeface="Montserrat 2"/>
                <a:sym typeface="Montserrat 2"/>
              </a:rPr>
              <a:t>first used in 1921 by Dr. Russell Wilder at the Mayo Clinic to treat epilepsy in patients and found it to be as effective as fasting in treating epilepsy.</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1174101" y="2101645"/>
            <a:ext cx="15939798" cy="5950361"/>
          </a:xfrm>
          <a:prstGeom prst="rect">
            <a:avLst/>
          </a:prstGeom>
        </p:spPr>
        <p:txBody>
          <a:bodyPr anchor="t" rtlCol="false" tIns="0" lIns="0" bIns="0" rIns="0">
            <a:spAutoFit/>
          </a:bodyPr>
          <a:lstStyle/>
          <a:p>
            <a:pPr algn="ctr">
              <a:lnSpc>
                <a:spcPts val="9441"/>
              </a:lnSpc>
            </a:pPr>
            <a:r>
              <a:rPr lang="en-US" sz="6744">
                <a:solidFill>
                  <a:srgbClr val="000000"/>
                </a:solidFill>
                <a:latin typeface="Montserrat 2"/>
                <a:ea typeface="Montserrat 2"/>
                <a:cs typeface="Montserrat 2"/>
                <a:sym typeface="Montserrat 2"/>
              </a:rPr>
              <a:t>Approximately 30% of children who develop epilepsy will develop  seizures unresponsive to medication or experience intolerable side effects from antiseizure medications.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111" t="-3111" r="-4216" b="-4216"/>
            </a:stretch>
          </a:blipFill>
        </p:spPr>
      </p:sp>
      <p:sp>
        <p:nvSpPr>
          <p:cNvPr name="Freeform 3" id="3"/>
          <p:cNvSpPr/>
          <p:nvPr/>
        </p:nvSpPr>
        <p:spPr>
          <a:xfrm flipH="false" flipV="false" rot="0">
            <a:off x="3008353" y="0"/>
            <a:ext cx="12880547" cy="10287000"/>
          </a:xfrm>
          <a:custGeom>
            <a:avLst/>
            <a:gdLst/>
            <a:ahLst/>
            <a:cxnLst/>
            <a:rect r="r" b="b" t="t" l="l"/>
            <a:pathLst>
              <a:path h="10287000" w="12880547">
                <a:moveTo>
                  <a:pt x="0" y="0"/>
                </a:moveTo>
                <a:lnTo>
                  <a:pt x="12880547" y="0"/>
                </a:lnTo>
                <a:lnTo>
                  <a:pt x="12880547" y="10287000"/>
                </a:lnTo>
                <a:lnTo>
                  <a:pt x="0" y="10287000"/>
                </a:lnTo>
                <a:lnTo>
                  <a:pt x="0" y="0"/>
                </a:lnTo>
                <a:close/>
              </a:path>
            </a:pathLst>
          </a:custGeom>
          <a:blipFill>
            <a:blip r:embed="rId4"/>
            <a:stretch>
              <a:fillRect l="0" t="-2482" r="0" b="-2482"/>
            </a:stretch>
          </a:blipFill>
        </p:spPr>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111" t="-3111" r="-4216" b="-4216"/>
            </a:stretch>
          </a:blipFill>
        </p:spPr>
      </p:sp>
      <p:sp>
        <p:nvSpPr>
          <p:cNvPr name="TextBox 3" id="3"/>
          <p:cNvSpPr txBox="true"/>
          <p:nvPr/>
        </p:nvSpPr>
        <p:spPr>
          <a:xfrm rot="0">
            <a:off x="1855390" y="9144000"/>
            <a:ext cx="14577220" cy="807085"/>
          </a:xfrm>
          <a:prstGeom prst="rect">
            <a:avLst/>
          </a:prstGeom>
        </p:spPr>
        <p:txBody>
          <a:bodyPr anchor="t" rtlCol="false" tIns="0" lIns="0" bIns="0" rIns="0">
            <a:spAutoFit/>
          </a:bodyPr>
          <a:lstStyle/>
          <a:p>
            <a:pPr algn="l">
              <a:lnSpc>
                <a:spcPts val="6439"/>
              </a:lnSpc>
            </a:pPr>
            <a:r>
              <a:rPr lang="en-US" sz="4599" u="sng">
                <a:solidFill>
                  <a:srgbClr val="000000"/>
                </a:solidFill>
                <a:latin typeface="Arimo"/>
                <a:ea typeface="Arimo"/>
                <a:cs typeface="Arimo"/>
                <a:sym typeface="Arimo"/>
                <a:hlinkClick r:id="rId4" tooltip="https://www.ncbi.nlm.nih.gov/pmc/articles/PMC3434405/"/>
              </a:rPr>
              <a:t>https://www.ncbi.nlm.nih.gov/pmc/articles/PMC3434405/</a:t>
            </a:r>
          </a:p>
        </p:txBody>
      </p:sp>
      <p:sp>
        <p:nvSpPr>
          <p:cNvPr name="TextBox 4" id="4"/>
          <p:cNvSpPr txBox="true"/>
          <p:nvPr/>
        </p:nvSpPr>
        <p:spPr>
          <a:xfrm rot="0">
            <a:off x="1175533" y="933450"/>
            <a:ext cx="15936934" cy="7428231"/>
          </a:xfrm>
          <a:prstGeom prst="rect">
            <a:avLst/>
          </a:prstGeom>
        </p:spPr>
        <p:txBody>
          <a:bodyPr anchor="t" rtlCol="false" tIns="0" lIns="0" bIns="0" rIns="0">
            <a:spAutoFit/>
          </a:bodyPr>
          <a:lstStyle/>
          <a:p>
            <a:pPr algn="l">
              <a:lnSpc>
                <a:spcPts val="7419"/>
              </a:lnSpc>
              <a:spcBef>
                <a:spcPct val="0"/>
              </a:spcBef>
            </a:pPr>
            <a:r>
              <a:rPr lang="en-US" b="true" sz="5299">
                <a:solidFill>
                  <a:srgbClr val="000000"/>
                </a:solidFill>
                <a:latin typeface="Montserrat 1 Bold"/>
                <a:ea typeface="Montserrat 1 Bold"/>
                <a:cs typeface="Montserrat 1 Bold"/>
                <a:sym typeface="Montserrat 1 Bold"/>
              </a:rPr>
              <a:t>A 2006 meta-analysis of 19 observational studies (1084 patients) found that after six months of initiating a ketogenic diet:</a:t>
            </a:r>
          </a:p>
          <a:p>
            <a:pPr algn="l">
              <a:lnSpc>
                <a:spcPts val="7419"/>
              </a:lnSpc>
              <a:spcBef>
                <a:spcPct val="0"/>
              </a:spcBef>
            </a:pPr>
          </a:p>
          <a:p>
            <a:pPr algn="l">
              <a:lnSpc>
                <a:spcPts val="7419"/>
              </a:lnSpc>
              <a:spcBef>
                <a:spcPct val="0"/>
              </a:spcBef>
            </a:pPr>
            <a:r>
              <a:rPr lang="en-US" b="true" sz="5299">
                <a:solidFill>
                  <a:srgbClr val="000000"/>
                </a:solidFill>
                <a:latin typeface="Montserrat 1 Bold"/>
                <a:ea typeface="Montserrat 1 Bold"/>
                <a:cs typeface="Montserrat 1 Bold"/>
                <a:sym typeface="Montserrat 1 Bold"/>
              </a:rPr>
              <a:t>60% of children had a greater than 50% seizure reduction</a:t>
            </a:r>
          </a:p>
          <a:p>
            <a:pPr algn="l">
              <a:lnSpc>
                <a:spcPts val="7419"/>
              </a:lnSpc>
              <a:spcBef>
                <a:spcPct val="0"/>
              </a:spcBef>
            </a:pPr>
          </a:p>
          <a:p>
            <a:pPr algn="l">
              <a:lnSpc>
                <a:spcPts val="7419"/>
              </a:lnSpc>
              <a:spcBef>
                <a:spcPct val="0"/>
              </a:spcBef>
            </a:pPr>
            <a:r>
              <a:rPr lang="en-US" b="true" sz="5299">
                <a:solidFill>
                  <a:srgbClr val="000000"/>
                </a:solidFill>
                <a:latin typeface="Montserrat 1 Bold"/>
                <a:ea typeface="Montserrat 1 Bold"/>
                <a:cs typeface="Montserrat 1 Bold"/>
                <a:sym typeface="Montserrat 1 Bold"/>
              </a:rPr>
              <a:t>30% had greater than 90% seizure reduction </a:t>
            </a:r>
          </a:p>
        </p:txBody>
      </p:sp>
    </p:spTree>
  </p:cSld>
  <p:clrMapOvr>
    <a:masterClrMapping/>
  </p:clrMapOvr>
</p:sld>
</file>

<file path=ppt/slides/slide61.xml><?xml version="1.0" encoding="utf-8"?>
<p:sld xmlns:p="http://schemas.openxmlformats.org/presentationml/2006/main" xmlns:a="http://schemas.openxmlformats.org/drawingml/2006/main">
  <p:cSld>
    <p:bg>
      <p:bgPr>
        <a:solidFill>
          <a:srgbClr val="6796B2"/>
        </a:solidFill>
      </p:bgPr>
    </p:bg>
    <p:spTree>
      <p:nvGrpSpPr>
        <p:cNvPr id="1" name=""/>
        <p:cNvGrpSpPr/>
        <p:nvPr/>
      </p:nvGrpSpPr>
      <p:grpSpPr>
        <a:xfrm>
          <a:off x="0" y="0"/>
          <a:ext cx="0" cy="0"/>
          <a:chOff x="0" y="0"/>
          <a:chExt cx="0" cy="0"/>
        </a:xfrm>
      </p:grpSpPr>
      <p:sp>
        <p:nvSpPr>
          <p:cNvPr name="TextBox 2" id="2"/>
          <p:cNvSpPr txBox="true"/>
          <p:nvPr/>
        </p:nvSpPr>
        <p:spPr>
          <a:xfrm rot="0">
            <a:off x="1028700" y="1830065"/>
            <a:ext cx="16230600" cy="6379220"/>
          </a:xfrm>
          <a:prstGeom prst="rect">
            <a:avLst/>
          </a:prstGeom>
        </p:spPr>
        <p:txBody>
          <a:bodyPr anchor="t" rtlCol="false" tIns="0" lIns="0" bIns="0" rIns="0">
            <a:spAutoFit/>
          </a:bodyPr>
          <a:lstStyle/>
          <a:p>
            <a:pPr algn="ctr">
              <a:lnSpc>
                <a:spcPts val="12739"/>
              </a:lnSpc>
            </a:pPr>
            <a:r>
              <a:rPr lang="en-US" sz="9099" b="true">
                <a:solidFill>
                  <a:srgbClr val="000000"/>
                </a:solidFill>
                <a:latin typeface="Montserrat 1 Bold"/>
                <a:ea typeface="Montserrat 1 Bold"/>
                <a:cs typeface="Montserrat 1 Bold"/>
                <a:sym typeface="Montserrat 1 Bold"/>
              </a:rPr>
              <a:t>4 Step </a:t>
            </a:r>
          </a:p>
          <a:p>
            <a:pPr algn="ctr">
              <a:lnSpc>
                <a:spcPts val="12739"/>
              </a:lnSpc>
            </a:pPr>
            <a:r>
              <a:rPr lang="en-US" sz="9099" b="true">
                <a:solidFill>
                  <a:srgbClr val="000000"/>
                </a:solidFill>
                <a:latin typeface="Montserrat 1 Bold"/>
                <a:ea typeface="Montserrat 1 Bold"/>
                <a:cs typeface="Montserrat 1 Bold"/>
                <a:sym typeface="Montserrat 1 Bold"/>
              </a:rPr>
              <a:t>“No Hunger or Deprivation” weight loss and energy program</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66125" y="261881"/>
            <a:ext cx="7172458" cy="10275150"/>
          </a:xfrm>
          <a:custGeom>
            <a:avLst/>
            <a:gdLst/>
            <a:ahLst/>
            <a:cxnLst/>
            <a:rect r="r" b="b" t="t" l="l"/>
            <a:pathLst>
              <a:path h="10275150" w="7172458">
                <a:moveTo>
                  <a:pt x="0" y="0"/>
                </a:moveTo>
                <a:lnTo>
                  <a:pt x="7172458" y="0"/>
                </a:lnTo>
                <a:lnTo>
                  <a:pt x="7172458" y="10275150"/>
                </a:lnTo>
                <a:lnTo>
                  <a:pt x="0" y="10275150"/>
                </a:lnTo>
                <a:lnTo>
                  <a:pt x="0" y="0"/>
                </a:lnTo>
                <a:close/>
              </a:path>
            </a:pathLst>
          </a:custGeom>
          <a:blipFill>
            <a:blip r:embed="rId2"/>
            <a:stretch>
              <a:fillRect l="0" t="0" r="0" b="0"/>
            </a:stretch>
          </a:blipFill>
        </p:spPr>
      </p:sp>
      <p:sp>
        <p:nvSpPr>
          <p:cNvPr name="TextBox 3" id="3"/>
          <p:cNvSpPr txBox="true"/>
          <p:nvPr/>
        </p:nvSpPr>
        <p:spPr>
          <a:xfrm rot="0">
            <a:off x="8218446" y="923925"/>
            <a:ext cx="10069554" cy="9868535"/>
          </a:xfrm>
          <a:prstGeom prst="rect">
            <a:avLst/>
          </a:prstGeom>
        </p:spPr>
        <p:txBody>
          <a:bodyPr anchor="t" rtlCol="false" tIns="0" lIns="0" bIns="0" rIns="0">
            <a:spAutoFit/>
          </a:bodyPr>
          <a:lstStyle/>
          <a:p>
            <a:pPr algn="l" marL="1209041" indent="-604520" lvl="1">
              <a:lnSpc>
                <a:spcPts val="7840"/>
              </a:lnSpc>
              <a:buFont typeface="Arial"/>
              <a:buChar char="•"/>
            </a:pPr>
            <a:r>
              <a:rPr lang="en-US" sz="5600">
                <a:solidFill>
                  <a:srgbClr val="1B75BB"/>
                </a:solidFill>
                <a:latin typeface="Montserrat 1"/>
                <a:ea typeface="Montserrat 1"/>
                <a:cs typeface="Montserrat 1"/>
                <a:sym typeface="Montserrat 1"/>
              </a:rPr>
              <a:t>Balance your blood sugar</a:t>
            </a:r>
          </a:p>
          <a:p>
            <a:pPr algn="l" marL="1209041" indent="-604520" lvl="1">
              <a:lnSpc>
                <a:spcPts val="7840"/>
              </a:lnSpc>
              <a:buFont typeface="Arial"/>
              <a:buChar char="•"/>
            </a:pPr>
            <a:r>
              <a:rPr lang="en-US" sz="5600">
                <a:solidFill>
                  <a:srgbClr val="1B75BB"/>
                </a:solidFill>
                <a:latin typeface="Montserrat 1"/>
                <a:ea typeface="Montserrat 1"/>
                <a:cs typeface="Montserrat 1"/>
                <a:sym typeface="Montserrat 1"/>
              </a:rPr>
              <a:t>Support your thyroid</a:t>
            </a:r>
          </a:p>
          <a:p>
            <a:pPr algn="l" marL="1209041" indent="-604520" lvl="1">
              <a:lnSpc>
                <a:spcPts val="7840"/>
              </a:lnSpc>
              <a:buFont typeface="Arial"/>
              <a:buChar char="•"/>
            </a:pPr>
            <a:r>
              <a:rPr lang="en-US" sz="5600">
                <a:solidFill>
                  <a:srgbClr val="1B75BB"/>
                </a:solidFill>
                <a:latin typeface="Montserrat 1"/>
                <a:ea typeface="Montserrat 1"/>
                <a:cs typeface="Montserrat 1"/>
                <a:sym typeface="Montserrat 1"/>
              </a:rPr>
              <a:t>Avoid anemias</a:t>
            </a:r>
          </a:p>
          <a:p>
            <a:pPr algn="l" marL="1209041" indent="-604520" lvl="1">
              <a:lnSpc>
                <a:spcPts val="7840"/>
              </a:lnSpc>
              <a:buFont typeface="Arial"/>
              <a:buChar char="•"/>
            </a:pPr>
            <a:r>
              <a:rPr lang="en-US" sz="5600">
                <a:solidFill>
                  <a:srgbClr val="1B75BB"/>
                </a:solidFill>
                <a:latin typeface="Montserrat 1"/>
                <a:ea typeface="Montserrat 1"/>
                <a:cs typeface="Montserrat 1"/>
                <a:sym typeface="Montserrat 1"/>
              </a:rPr>
              <a:t>Reduce inflammation</a:t>
            </a:r>
          </a:p>
          <a:p>
            <a:pPr algn="l">
              <a:lnSpc>
                <a:spcPts val="7840"/>
              </a:lnSpc>
            </a:pPr>
          </a:p>
          <a:p>
            <a:pPr algn="ctr">
              <a:lnSpc>
                <a:spcPts val="7840"/>
              </a:lnSpc>
            </a:pPr>
            <a:r>
              <a:rPr lang="en-US" sz="5600">
                <a:solidFill>
                  <a:srgbClr val="1B75BB"/>
                </a:solidFill>
                <a:latin typeface="Montserrat 1"/>
                <a:ea typeface="Montserrat 1"/>
                <a:cs typeface="Montserrat 1"/>
                <a:sym typeface="Montserrat 1"/>
              </a:rPr>
              <a:t>W</a:t>
            </a:r>
            <a:r>
              <a:rPr lang="en-US" sz="5600">
                <a:solidFill>
                  <a:srgbClr val="1B75BB"/>
                </a:solidFill>
                <a:latin typeface="Montserrat 1"/>
                <a:ea typeface="Montserrat 1"/>
                <a:cs typeface="Montserrat 1"/>
                <a:sym typeface="Montserrat 1"/>
              </a:rPr>
              <a:t>ithout Hunger </a:t>
            </a:r>
          </a:p>
          <a:p>
            <a:pPr algn="ctr">
              <a:lnSpc>
                <a:spcPts val="7840"/>
              </a:lnSpc>
            </a:pPr>
            <a:r>
              <a:rPr lang="en-US" sz="5600">
                <a:solidFill>
                  <a:srgbClr val="1B75BB"/>
                </a:solidFill>
                <a:latin typeface="Montserrat 1"/>
                <a:ea typeface="Montserrat 1"/>
                <a:cs typeface="Montserrat 1"/>
                <a:sym typeface="Montserrat 1"/>
              </a:rPr>
              <a:t>or </a:t>
            </a:r>
          </a:p>
          <a:p>
            <a:pPr algn="ctr">
              <a:lnSpc>
                <a:spcPts val="7840"/>
              </a:lnSpc>
            </a:pPr>
            <a:r>
              <a:rPr lang="en-US" sz="5600">
                <a:solidFill>
                  <a:srgbClr val="1B75BB"/>
                </a:solidFill>
                <a:latin typeface="Montserrat 1"/>
                <a:ea typeface="Montserrat 1"/>
                <a:cs typeface="Montserrat 1"/>
                <a:sym typeface="Montserrat 1"/>
              </a:rPr>
              <a:t>Deprivation</a:t>
            </a:r>
          </a:p>
          <a:p>
            <a:pPr algn="l">
              <a:lnSpc>
                <a:spcPts val="7840"/>
              </a:lnSpc>
            </a:pP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EFDEC1"/>
        </a:solidFill>
      </p:bgPr>
    </p:bg>
    <p:spTree>
      <p:nvGrpSpPr>
        <p:cNvPr id="1" name=""/>
        <p:cNvGrpSpPr/>
        <p:nvPr/>
      </p:nvGrpSpPr>
      <p:grpSpPr>
        <a:xfrm>
          <a:off x="0" y="0"/>
          <a:ext cx="0" cy="0"/>
          <a:chOff x="0" y="0"/>
          <a:chExt cx="0" cy="0"/>
        </a:xfrm>
      </p:grpSpPr>
      <p:sp>
        <p:nvSpPr>
          <p:cNvPr name="Freeform 2" id="2"/>
          <p:cNvSpPr/>
          <p:nvPr/>
        </p:nvSpPr>
        <p:spPr>
          <a:xfrm flipH="false" flipV="false" rot="0">
            <a:off x="40005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0" t="0" r="0" b="0"/>
            </a:stretch>
          </a:blipFill>
        </p:spPr>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71500"/>
            <a:ext cx="18288000" cy="9144000"/>
          </a:xfrm>
          <a:custGeom>
            <a:avLst/>
            <a:gdLst/>
            <a:ahLst/>
            <a:cxnLst/>
            <a:rect r="r" b="b" t="t" l="l"/>
            <a:pathLst>
              <a:path h="9144000" w="18288000">
                <a:moveTo>
                  <a:pt x="0" y="0"/>
                </a:moveTo>
                <a:lnTo>
                  <a:pt x="18288000" y="0"/>
                </a:lnTo>
                <a:lnTo>
                  <a:pt x="18288000" y="9144000"/>
                </a:lnTo>
                <a:lnTo>
                  <a:pt x="0" y="9144000"/>
                </a:lnTo>
                <a:lnTo>
                  <a:pt x="0" y="0"/>
                </a:lnTo>
                <a:close/>
              </a:path>
            </a:pathLst>
          </a:custGeom>
          <a:blipFill>
            <a:blip r:embed="rId2"/>
            <a:stretch>
              <a:fillRect l="0" t="0" r="0" b="0"/>
            </a:stretch>
          </a:blipFill>
        </p:spPr>
      </p:sp>
      <p:sp>
        <p:nvSpPr>
          <p:cNvPr name="Freeform 3" id="3"/>
          <p:cNvSpPr/>
          <p:nvPr/>
        </p:nvSpPr>
        <p:spPr>
          <a:xfrm flipH="false" flipV="false" rot="0">
            <a:off x="0" y="3278981"/>
            <a:ext cx="5193506" cy="5193506"/>
          </a:xfrm>
          <a:custGeom>
            <a:avLst/>
            <a:gdLst/>
            <a:ahLst/>
            <a:cxnLst/>
            <a:rect r="r" b="b" t="t" l="l"/>
            <a:pathLst>
              <a:path h="5193506" w="5193506">
                <a:moveTo>
                  <a:pt x="0" y="0"/>
                </a:moveTo>
                <a:lnTo>
                  <a:pt x="5193506" y="0"/>
                </a:lnTo>
                <a:lnTo>
                  <a:pt x="5193506" y="5193507"/>
                </a:lnTo>
                <a:lnTo>
                  <a:pt x="0" y="5193507"/>
                </a:lnTo>
                <a:lnTo>
                  <a:pt x="0" y="0"/>
                </a:lnTo>
                <a:close/>
              </a:path>
            </a:pathLst>
          </a:custGeom>
          <a:blipFill>
            <a:blip r:embed="rId3">
              <a:alphaModFix amt="24000"/>
            </a:blip>
            <a:stretch>
              <a:fillRect l="0" t="0" r="0" b="0"/>
            </a:stretch>
          </a:blipFill>
        </p:spPr>
      </p:sp>
      <p:sp>
        <p:nvSpPr>
          <p:cNvPr name="Freeform 4" id="4"/>
          <p:cNvSpPr/>
          <p:nvPr/>
        </p:nvSpPr>
        <p:spPr>
          <a:xfrm flipH="true" flipV="false" rot="-6453103">
            <a:off x="4971774" y="1776557"/>
            <a:ext cx="976576" cy="3004849"/>
          </a:xfrm>
          <a:custGeom>
            <a:avLst/>
            <a:gdLst/>
            <a:ahLst/>
            <a:cxnLst/>
            <a:rect r="r" b="b" t="t" l="l"/>
            <a:pathLst>
              <a:path h="3004849" w="976576">
                <a:moveTo>
                  <a:pt x="976576" y="0"/>
                </a:moveTo>
                <a:lnTo>
                  <a:pt x="0" y="0"/>
                </a:lnTo>
                <a:lnTo>
                  <a:pt x="0" y="3004849"/>
                </a:lnTo>
                <a:lnTo>
                  <a:pt x="976576" y="3004849"/>
                </a:lnTo>
                <a:lnTo>
                  <a:pt x="976576" y="0"/>
                </a:lnTo>
                <a:close/>
              </a:path>
            </a:pathLst>
          </a:custGeom>
          <a:blipFill>
            <a:blip r:embed="rId4">
              <a:alphaModFix amt="37000"/>
            </a:blip>
            <a:stretch>
              <a:fillRect l="0" t="0" r="0" b="0"/>
            </a:stretch>
          </a:blipFill>
        </p:spPr>
      </p:sp>
      <p:sp>
        <p:nvSpPr>
          <p:cNvPr name="Freeform 5" id="5"/>
          <p:cNvSpPr/>
          <p:nvPr/>
        </p:nvSpPr>
        <p:spPr>
          <a:xfrm flipH="true" flipV="false" rot="-6453103">
            <a:off x="6015583" y="2722906"/>
            <a:ext cx="1560478" cy="4801471"/>
          </a:xfrm>
          <a:custGeom>
            <a:avLst/>
            <a:gdLst/>
            <a:ahLst/>
            <a:cxnLst/>
            <a:rect r="r" b="b" t="t" l="l"/>
            <a:pathLst>
              <a:path h="4801471" w="1560478">
                <a:moveTo>
                  <a:pt x="1560478" y="0"/>
                </a:moveTo>
                <a:lnTo>
                  <a:pt x="0" y="0"/>
                </a:lnTo>
                <a:lnTo>
                  <a:pt x="0" y="4801471"/>
                </a:lnTo>
                <a:lnTo>
                  <a:pt x="1560478" y="4801471"/>
                </a:lnTo>
                <a:lnTo>
                  <a:pt x="1560478" y="0"/>
                </a:lnTo>
                <a:close/>
              </a:path>
            </a:pathLst>
          </a:custGeom>
          <a:blipFill>
            <a:blip r:embed="rId4">
              <a:alphaModFix amt="37000"/>
            </a:blip>
            <a:stretch>
              <a:fillRect l="0" t="0" r="0" b="0"/>
            </a:stretch>
          </a:blipFill>
        </p:spPr>
      </p:sp>
      <p:sp>
        <p:nvSpPr>
          <p:cNvPr name="Freeform 6" id="6"/>
          <p:cNvSpPr/>
          <p:nvPr/>
        </p:nvSpPr>
        <p:spPr>
          <a:xfrm flipH="false" flipV="false" rot="-6453103">
            <a:off x="7477710" y="2981645"/>
            <a:ext cx="2465906" cy="7587404"/>
          </a:xfrm>
          <a:custGeom>
            <a:avLst/>
            <a:gdLst/>
            <a:ahLst/>
            <a:cxnLst/>
            <a:rect r="r" b="b" t="t" l="l"/>
            <a:pathLst>
              <a:path h="7587404" w="2465906">
                <a:moveTo>
                  <a:pt x="0" y="0"/>
                </a:moveTo>
                <a:lnTo>
                  <a:pt x="2465906" y="0"/>
                </a:lnTo>
                <a:lnTo>
                  <a:pt x="2465906" y="7587404"/>
                </a:lnTo>
                <a:lnTo>
                  <a:pt x="0" y="7587404"/>
                </a:lnTo>
                <a:lnTo>
                  <a:pt x="0" y="0"/>
                </a:lnTo>
                <a:close/>
              </a:path>
            </a:pathLst>
          </a:custGeom>
          <a:blipFill>
            <a:blip r:embed="rId4">
              <a:alphaModFix amt="37000"/>
            </a:blip>
            <a:stretch>
              <a:fillRect l="0" t="0" r="0" b="0"/>
            </a:stretch>
          </a:blipFill>
        </p:spPr>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grpSp>
        <p:nvGrpSpPr>
          <p:cNvPr name="Group 3" id="3"/>
          <p:cNvGrpSpPr/>
          <p:nvPr/>
        </p:nvGrpSpPr>
        <p:grpSpPr>
          <a:xfrm rot="0">
            <a:off x="5029181" y="860775"/>
            <a:ext cx="4903741" cy="2003250"/>
            <a:chOff x="0" y="0"/>
            <a:chExt cx="1291520" cy="527605"/>
          </a:xfrm>
        </p:grpSpPr>
        <p:sp>
          <p:nvSpPr>
            <p:cNvPr name="Freeform 4" id="4"/>
            <p:cNvSpPr/>
            <p:nvPr/>
          </p:nvSpPr>
          <p:spPr>
            <a:xfrm flipH="false" flipV="false" rot="0">
              <a:off x="0" y="0"/>
              <a:ext cx="1291520" cy="527605"/>
            </a:xfrm>
            <a:custGeom>
              <a:avLst/>
              <a:gdLst/>
              <a:ahLst/>
              <a:cxnLst/>
              <a:rect r="r" b="b" t="t" l="l"/>
              <a:pathLst>
                <a:path h="527605" w="1291520">
                  <a:moveTo>
                    <a:pt x="80518" y="0"/>
                  </a:moveTo>
                  <a:lnTo>
                    <a:pt x="1211003" y="0"/>
                  </a:lnTo>
                  <a:cubicBezTo>
                    <a:pt x="1255471" y="0"/>
                    <a:pt x="1291520" y="36049"/>
                    <a:pt x="1291520" y="80518"/>
                  </a:cubicBezTo>
                  <a:lnTo>
                    <a:pt x="1291520" y="447087"/>
                  </a:lnTo>
                  <a:cubicBezTo>
                    <a:pt x="1291520" y="491556"/>
                    <a:pt x="1255471" y="527605"/>
                    <a:pt x="1211003" y="527605"/>
                  </a:cubicBezTo>
                  <a:lnTo>
                    <a:pt x="80518" y="527605"/>
                  </a:lnTo>
                  <a:cubicBezTo>
                    <a:pt x="36049" y="527605"/>
                    <a:pt x="0" y="491556"/>
                    <a:pt x="0" y="447087"/>
                  </a:cubicBezTo>
                  <a:lnTo>
                    <a:pt x="0" y="80518"/>
                  </a:lnTo>
                  <a:cubicBezTo>
                    <a:pt x="0" y="36049"/>
                    <a:pt x="36049" y="0"/>
                    <a:pt x="80518" y="0"/>
                  </a:cubicBezTo>
                  <a:close/>
                </a:path>
              </a:pathLst>
            </a:custGeom>
            <a:solidFill>
              <a:srgbClr val="CCCCCC"/>
            </a:solidFill>
          </p:spPr>
        </p:sp>
        <p:sp>
          <p:nvSpPr>
            <p:cNvPr name="TextBox 5" id="5"/>
            <p:cNvSpPr txBox="true"/>
            <p:nvPr/>
          </p:nvSpPr>
          <p:spPr>
            <a:xfrm>
              <a:off x="0" y="-104775"/>
              <a:ext cx="1291520" cy="632380"/>
            </a:xfrm>
            <a:prstGeom prst="rect">
              <a:avLst/>
            </a:prstGeom>
          </p:spPr>
          <p:txBody>
            <a:bodyPr anchor="ctr" rtlCol="false" tIns="50800" lIns="50800" bIns="50800" rIns="50800"/>
            <a:lstStyle/>
            <a:p>
              <a:pPr algn="ctr">
                <a:lnSpc>
                  <a:spcPts val="2940"/>
                </a:lnSpc>
              </a:pPr>
            </a:p>
          </p:txBody>
        </p:sp>
      </p:grpSp>
      <p:grpSp>
        <p:nvGrpSpPr>
          <p:cNvPr name="Group 6" id="6"/>
          <p:cNvGrpSpPr/>
          <p:nvPr/>
        </p:nvGrpSpPr>
        <p:grpSpPr>
          <a:xfrm rot="0">
            <a:off x="5029181" y="3061645"/>
            <a:ext cx="4903741" cy="2003250"/>
            <a:chOff x="0" y="0"/>
            <a:chExt cx="1291520" cy="527605"/>
          </a:xfrm>
        </p:grpSpPr>
        <p:sp>
          <p:nvSpPr>
            <p:cNvPr name="Freeform 7" id="7"/>
            <p:cNvSpPr/>
            <p:nvPr/>
          </p:nvSpPr>
          <p:spPr>
            <a:xfrm flipH="false" flipV="false" rot="0">
              <a:off x="0" y="0"/>
              <a:ext cx="1291520" cy="527605"/>
            </a:xfrm>
            <a:custGeom>
              <a:avLst/>
              <a:gdLst/>
              <a:ahLst/>
              <a:cxnLst/>
              <a:rect r="r" b="b" t="t" l="l"/>
              <a:pathLst>
                <a:path h="527605" w="1291520">
                  <a:moveTo>
                    <a:pt x="80518" y="0"/>
                  </a:moveTo>
                  <a:lnTo>
                    <a:pt x="1211003" y="0"/>
                  </a:lnTo>
                  <a:cubicBezTo>
                    <a:pt x="1255471" y="0"/>
                    <a:pt x="1291520" y="36049"/>
                    <a:pt x="1291520" y="80518"/>
                  </a:cubicBezTo>
                  <a:lnTo>
                    <a:pt x="1291520" y="447087"/>
                  </a:lnTo>
                  <a:cubicBezTo>
                    <a:pt x="1291520" y="491556"/>
                    <a:pt x="1255471" y="527605"/>
                    <a:pt x="1211003" y="527605"/>
                  </a:cubicBezTo>
                  <a:lnTo>
                    <a:pt x="80518" y="527605"/>
                  </a:lnTo>
                  <a:cubicBezTo>
                    <a:pt x="36049" y="527605"/>
                    <a:pt x="0" y="491556"/>
                    <a:pt x="0" y="447087"/>
                  </a:cubicBezTo>
                  <a:lnTo>
                    <a:pt x="0" y="80518"/>
                  </a:lnTo>
                  <a:cubicBezTo>
                    <a:pt x="0" y="36049"/>
                    <a:pt x="36049" y="0"/>
                    <a:pt x="80518" y="0"/>
                  </a:cubicBezTo>
                  <a:close/>
                </a:path>
              </a:pathLst>
            </a:custGeom>
            <a:solidFill>
              <a:srgbClr val="CCCCCC"/>
            </a:solidFill>
          </p:spPr>
        </p:sp>
        <p:sp>
          <p:nvSpPr>
            <p:cNvPr name="TextBox 8" id="8"/>
            <p:cNvSpPr txBox="true"/>
            <p:nvPr/>
          </p:nvSpPr>
          <p:spPr>
            <a:xfrm>
              <a:off x="0" y="-104775"/>
              <a:ext cx="1291520" cy="632380"/>
            </a:xfrm>
            <a:prstGeom prst="rect">
              <a:avLst/>
            </a:prstGeom>
          </p:spPr>
          <p:txBody>
            <a:bodyPr anchor="ctr" rtlCol="false" tIns="50800" lIns="50800" bIns="50800" rIns="50800"/>
            <a:lstStyle/>
            <a:p>
              <a:pPr algn="ctr">
                <a:lnSpc>
                  <a:spcPts val="2940"/>
                </a:lnSpc>
              </a:pPr>
            </a:p>
          </p:txBody>
        </p:sp>
      </p:grpSp>
      <p:grpSp>
        <p:nvGrpSpPr>
          <p:cNvPr name="Group 9" id="9"/>
          <p:cNvGrpSpPr/>
          <p:nvPr/>
        </p:nvGrpSpPr>
        <p:grpSpPr>
          <a:xfrm rot="0">
            <a:off x="5029181" y="5262516"/>
            <a:ext cx="4903741" cy="2003250"/>
            <a:chOff x="0" y="0"/>
            <a:chExt cx="1291520" cy="527605"/>
          </a:xfrm>
        </p:grpSpPr>
        <p:sp>
          <p:nvSpPr>
            <p:cNvPr name="Freeform 10" id="10"/>
            <p:cNvSpPr/>
            <p:nvPr/>
          </p:nvSpPr>
          <p:spPr>
            <a:xfrm flipH="false" flipV="false" rot="0">
              <a:off x="0" y="0"/>
              <a:ext cx="1291520" cy="527605"/>
            </a:xfrm>
            <a:custGeom>
              <a:avLst/>
              <a:gdLst/>
              <a:ahLst/>
              <a:cxnLst/>
              <a:rect r="r" b="b" t="t" l="l"/>
              <a:pathLst>
                <a:path h="527605" w="1291520">
                  <a:moveTo>
                    <a:pt x="80518" y="0"/>
                  </a:moveTo>
                  <a:lnTo>
                    <a:pt x="1211003" y="0"/>
                  </a:lnTo>
                  <a:cubicBezTo>
                    <a:pt x="1255471" y="0"/>
                    <a:pt x="1291520" y="36049"/>
                    <a:pt x="1291520" y="80518"/>
                  </a:cubicBezTo>
                  <a:lnTo>
                    <a:pt x="1291520" y="447087"/>
                  </a:lnTo>
                  <a:cubicBezTo>
                    <a:pt x="1291520" y="491556"/>
                    <a:pt x="1255471" y="527605"/>
                    <a:pt x="1211003" y="527605"/>
                  </a:cubicBezTo>
                  <a:lnTo>
                    <a:pt x="80518" y="527605"/>
                  </a:lnTo>
                  <a:cubicBezTo>
                    <a:pt x="36049" y="527605"/>
                    <a:pt x="0" y="491556"/>
                    <a:pt x="0" y="447087"/>
                  </a:cubicBezTo>
                  <a:lnTo>
                    <a:pt x="0" y="80518"/>
                  </a:lnTo>
                  <a:cubicBezTo>
                    <a:pt x="0" y="36049"/>
                    <a:pt x="36049" y="0"/>
                    <a:pt x="80518" y="0"/>
                  </a:cubicBezTo>
                  <a:close/>
                </a:path>
              </a:pathLst>
            </a:custGeom>
            <a:solidFill>
              <a:srgbClr val="CCCCCC"/>
            </a:solidFill>
          </p:spPr>
        </p:sp>
        <p:sp>
          <p:nvSpPr>
            <p:cNvPr name="TextBox 11" id="11"/>
            <p:cNvSpPr txBox="true"/>
            <p:nvPr/>
          </p:nvSpPr>
          <p:spPr>
            <a:xfrm>
              <a:off x="0" y="-104775"/>
              <a:ext cx="1291520" cy="632380"/>
            </a:xfrm>
            <a:prstGeom prst="rect">
              <a:avLst/>
            </a:prstGeom>
          </p:spPr>
          <p:txBody>
            <a:bodyPr anchor="ctr" rtlCol="false" tIns="50800" lIns="50800" bIns="50800" rIns="50800"/>
            <a:lstStyle/>
            <a:p>
              <a:pPr algn="ctr">
                <a:lnSpc>
                  <a:spcPts val="2940"/>
                </a:lnSpc>
              </a:pPr>
            </a:p>
          </p:txBody>
        </p:sp>
      </p:grpSp>
      <p:grpSp>
        <p:nvGrpSpPr>
          <p:cNvPr name="Group 12" id="12"/>
          <p:cNvGrpSpPr/>
          <p:nvPr/>
        </p:nvGrpSpPr>
        <p:grpSpPr>
          <a:xfrm rot="0">
            <a:off x="5029181" y="7465791"/>
            <a:ext cx="4903741" cy="2003250"/>
            <a:chOff x="0" y="0"/>
            <a:chExt cx="1291520" cy="527605"/>
          </a:xfrm>
        </p:grpSpPr>
        <p:sp>
          <p:nvSpPr>
            <p:cNvPr name="Freeform 13" id="13"/>
            <p:cNvSpPr/>
            <p:nvPr/>
          </p:nvSpPr>
          <p:spPr>
            <a:xfrm flipH="false" flipV="false" rot="0">
              <a:off x="0" y="0"/>
              <a:ext cx="1291520" cy="527605"/>
            </a:xfrm>
            <a:custGeom>
              <a:avLst/>
              <a:gdLst/>
              <a:ahLst/>
              <a:cxnLst/>
              <a:rect r="r" b="b" t="t" l="l"/>
              <a:pathLst>
                <a:path h="527605" w="1291520">
                  <a:moveTo>
                    <a:pt x="80518" y="0"/>
                  </a:moveTo>
                  <a:lnTo>
                    <a:pt x="1211003" y="0"/>
                  </a:lnTo>
                  <a:cubicBezTo>
                    <a:pt x="1255471" y="0"/>
                    <a:pt x="1291520" y="36049"/>
                    <a:pt x="1291520" y="80518"/>
                  </a:cubicBezTo>
                  <a:lnTo>
                    <a:pt x="1291520" y="447087"/>
                  </a:lnTo>
                  <a:cubicBezTo>
                    <a:pt x="1291520" y="491556"/>
                    <a:pt x="1255471" y="527605"/>
                    <a:pt x="1211003" y="527605"/>
                  </a:cubicBezTo>
                  <a:lnTo>
                    <a:pt x="80518" y="527605"/>
                  </a:lnTo>
                  <a:cubicBezTo>
                    <a:pt x="36049" y="527605"/>
                    <a:pt x="0" y="491556"/>
                    <a:pt x="0" y="447087"/>
                  </a:cubicBezTo>
                  <a:lnTo>
                    <a:pt x="0" y="80518"/>
                  </a:lnTo>
                  <a:cubicBezTo>
                    <a:pt x="0" y="36049"/>
                    <a:pt x="36049" y="0"/>
                    <a:pt x="80518" y="0"/>
                  </a:cubicBezTo>
                  <a:close/>
                </a:path>
              </a:pathLst>
            </a:custGeom>
            <a:solidFill>
              <a:srgbClr val="CCCCCC"/>
            </a:solidFill>
          </p:spPr>
        </p:sp>
        <p:sp>
          <p:nvSpPr>
            <p:cNvPr name="TextBox 14" id="14"/>
            <p:cNvSpPr txBox="true"/>
            <p:nvPr/>
          </p:nvSpPr>
          <p:spPr>
            <a:xfrm>
              <a:off x="0" y="-104775"/>
              <a:ext cx="1291520" cy="632380"/>
            </a:xfrm>
            <a:prstGeom prst="rect">
              <a:avLst/>
            </a:prstGeom>
          </p:spPr>
          <p:txBody>
            <a:bodyPr anchor="ctr" rtlCol="false" tIns="50800" lIns="50800" bIns="50800" rIns="50800"/>
            <a:lstStyle/>
            <a:p>
              <a:pPr algn="ctr">
                <a:lnSpc>
                  <a:spcPts val="2940"/>
                </a:lnSpc>
              </a:pPr>
            </a:p>
          </p:txBody>
        </p:sp>
      </p:grpSp>
      <p:sp>
        <p:nvSpPr>
          <p:cNvPr name="TextBox 15" id="15"/>
          <p:cNvSpPr txBox="true"/>
          <p:nvPr/>
        </p:nvSpPr>
        <p:spPr>
          <a:xfrm rot="0">
            <a:off x="1218406" y="1191840"/>
            <a:ext cx="3033217" cy="1094740"/>
          </a:xfrm>
          <a:prstGeom prst="rect">
            <a:avLst/>
          </a:prstGeom>
        </p:spPr>
        <p:txBody>
          <a:bodyPr anchor="t" rtlCol="false" tIns="0" lIns="0" bIns="0" rIns="0">
            <a:spAutoFit/>
          </a:bodyPr>
          <a:lstStyle/>
          <a:p>
            <a:pPr algn="ctr">
              <a:lnSpc>
                <a:spcPts val="8959"/>
              </a:lnSpc>
            </a:pPr>
            <a:r>
              <a:rPr lang="en-US" sz="6399">
                <a:solidFill>
                  <a:srgbClr val="FFFFFF"/>
                </a:solidFill>
                <a:latin typeface="Beautifully Delicious Sans"/>
                <a:ea typeface="Beautifully Delicious Sans"/>
                <a:cs typeface="Beautifully Delicious Sans"/>
                <a:sym typeface="Beautifully Delicious Sans"/>
              </a:rPr>
              <a:t>Meal 1</a:t>
            </a:r>
          </a:p>
        </p:txBody>
      </p:sp>
      <p:sp>
        <p:nvSpPr>
          <p:cNvPr name="TextBox 16" id="16"/>
          <p:cNvSpPr txBox="true"/>
          <p:nvPr/>
        </p:nvSpPr>
        <p:spPr>
          <a:xfrm rot="0">
            <a:off x="1044079" y="3471315"/>
            <a:ext cx="3381871" cy="1094740"/>
          </a:xfrm>
          <a:prstGeom prst="rect">
            <a:avLst/>
          </a:prstGeom>
        </p:spPr>
        <p:txBody>
          <a:bodyPr anchor="t" rtlCol="false" tIns="0" lIns="0" bIns="0" rIns="0">
            <a:spAutoFit/>
          </a:bodyPr>
          <a:lstStyle/>
          <a:p>
            <a:pPr algn="ctr">
              <a:lnSpc>
                <a:spcPts val="8959"/>
              </a:lnSpc>
            </a:pPr>
            <a:r>
              <a:rPr lang="en-US" sz="6399">
                <a:solidFill>
                  <a:srgbClr val="FFFFFF"/>
                </a:solidFill>
                <a:latin typeface="Beautifully Delicious Sans"/>
                <a:ea typeface="Beautifully Delicious Sans"/>
                <a:cs typeface="Beautifully Delicious Sans"/>
                <a:sym typeface="Beautifully Delicious Sans"/>
              </a:rPr>
              <a:t>Meal 2</a:t>
            </a:r>
          </a:p>
        </p:txBody>
      </p:sp>
      <p:sp>
        <p:nvSpPr>
          <p:cNvPr name="TextBox 17" id="17"/>
          <p:cNvSpPr txBox="true"/>
          <p:nvPr/>
        </p:nvSpPr>
        <p:spPr>
          <a:xfrm rot="0">
            <a:off x="1192411" y="5822624"/>
            <a:ext cx="3390007" cy="1094740"/>
          </a:xfrm>
          <a:prstGeom prst="rect">
            <a:avLst/>
          </a:prstGeom>
        </p:spPr>
        <p:txBody>
          <a:bodyPr anchor="t" rtlCol="false" tIns="0" lIns="0" bIns="0" rIns="0">
            <a:spAutoFit/>
          </a:bodyPr>
          <a:lstStyle/>
          <a:p>
            <a:pPr algn="ctr">
              <a:lnSpc>
                <a:spcPts val="8959"/>
              </a:lnSpc>
            </a:pPr>
            <a:r>
              <a:rPr lang="en-US" sz="6399">
                <a:solidFill>
                  <a:srgbClr val="FFFFFF"/>
                </a:solidFill>
                <a:latin typeface="Beautifully Delicious Sans"/>
                <a:ea typeface="Beautifully Delicious Sans"/>
                <a:cs typeface="Beautifully Delicious Sans"/>
                <a:sym typeface="Beautifully Delicious Sans"/>
              </a:rPr>
              <a:t>Meal 3</a:t>
            </a:r>
          </a:p>
        </p:txBody>
      </p:sp>
      <p:sp>
        <p:nvSpPr>
          <p:cNvPr name="TextBox 18" id="18"/>
          <p:cNvSpPr txBox="true"/>
          <p:nvPr/>
        </p:nvSpPr>
        <p:spPr>
          <a:xfrm rot="0">
            <a:off x="1216422" y="8106465"/>
            <a:ext cx="3341985" cy="1094740"/>
          </a:xfrm>
          <a:prstGeom prst="rect">
            <a:avLst/>
          </a:prstGeom>
        </p:spPr>
        <p:txBody>
          <a:bodyPr anchor="t" rtlCol="false" tIns="0" lIns="0" bIns="0" rIns="0">
            <a:spAutoFit/>
          </a:bodyPr>
          <a:lstStyle/>
          <a:p>
            <a:pPr algn="ctr">
              <a:lnSpc>
                <a:spcPts val="8959"/>
              </a:lnSpc>
            </a:pPr>
            <a:r>
              <a:rPr lang="en-US" sz="6399">
                <a:solidFill>
                  <a:srgbClr val="FFFFFF"/>
                </a:solidFill>
                <a:latin typeface="Beautifully Delicious Sans"/>
                <a:ea typeface="Beautifully Delicious Sans"/>
                <a:cs typeface="Beautifully Delicious Sans"/>
                <a:sym typeface="Beautifully Delicious Sans"/>
              </a:rPr>
              <a:t>Meal 4</a:t>
            </a:r>
          </a:p>
        </p:txBody>
      </p:sp>
      <p:sp>
        <p:nvSpPr>
          <p:cNvPr name="Freeform 19" id="19"/>
          <p:cNvSpPr/>
          <p:nvPr/>
        </p:nvSpPr>
        <p:spPr>
          <a:xfrm flipH="false" flipV="false" rot="0">
            <a:off x="10380597" y="1454227"/>
            <a:ext cx="7746978" cy="7746978"/>
          </a:xfrm>
          <a:custGeom>
            <a:avLst/>
            <a:gdLst/>
            <a:ahLst/>
            <a:cxnLst/>
            <a:rect r="r" b="b" t="t" l="l"/>
            <a:pathLst>
              <a:path h="7746978" w="7746978">
                <a:moveTo>
                  <a:pt x="0" y="0"/>
                </a:moveTo>
                <a:lnTo>
                  <a:pt x="7746978" y="0"/>
                </a:lnTo>
                <a:lnTo>
                  <a:pt x="7746978" y="7746978"/>
                </a:lnTo>
                <a:lnTo>
                  <a:pt x="0" y="7746978"/>
                </a:lnTo>
                <a:lnTo>
                  <a:pt x="0" y="0"/>
                </a:lnTo>
                <a:close/>
              </a:path>
            </a:pathLst>
          </a:custGeom>
          <a:blipFill>
            <a:blip r:embed="rId3"/>
            <a:stretch>
              <a:fillRect l="0" t="0" r="0" b="0"/>
            </a:stretch>
          </a:blipFill>
        </p:spPr>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60650" y="0"/>
            <a:ext cx="12271294" cy="10287000"/>
          </a:xfrm>
          <a:custGeom>
            <a:avLst/>
            <a:gdLst/>
            <a:ahLst/>
            <a:cxnLst/>
            <a:rect r="r" b="b" t="t" l="l"/>
            <a:pathLst>
              <a:path h="10287000" w="12271294">
                <a:moveTo>
                  <a:pt x="0" y="0"/>
                </a:moveTo>
                <a:lnTo>
                  <a:pt x="12271295" y="0"/>
                </a:lnTo>
                <a:lnTo>
                  <a:pt x="12271295" y="10287000"/>
                </a:lnTo>
                <a:lnTo>
                  <a:pt x="0" y="10287000"/>
                </a:lnTo>
                <a:lnTo>
                  <a:pt x="0" y="0"/>
                </a:lnTo>
                <a:close/>
              </a:path>
            </a:pathLst>
          </a:custGeom>
          <a:blipFill>
            <a:blip r:embed="rId2"/>
            <a:stretch>
              <a:fillRect l="0" t="0" r="0" b="0"/>
            </a:stretch>
          </a:blipFill>
        </p:spPr>
      </p:sp>
    </p:spTree>
  </p:cSld>
  <p:clrMapOvr>
    <a:masterClrMapping/>
  </p:clrMapOvr>
</p:sld>
</file>

<file path=ppt/slides/slide67.xml><?xml version="1.0" encoding="utf-8"?>
<p:sld xmlns:p="http://schemas.openxmlformats.org/presentationml/2006/main" xmlns:a="http://schemas.openxmlformats.org/drawingml/2006/main">
  <p:cSld>
    <p:bg>
      <p:bgPr>
        <a:solidFill>
          <a:srgbClr val="EFDEC1"/>
        </a:solidFill>
      </p:bgPr>
    </p:bg>
    <p:spTree>
      <p:nvGrpSpPr>
        <p:cNvPr id="1" name=""/>
        <p:cNvGrpSpPr/>
        <p:nvPr/>
      </p:nvGrpSpPr>
      <p:grpSpPr>
        <a:xfrm>
          <a:off x="0" y="0"/>
          <a:ext cx="0" cy="0"/>
          <a:chOff x="0" y="0"/>
          <a:chExt cx="0" cy="0"/>
        </a:xfrm>
      </p:grpSpPr>
      <p:sp>
        <p:nvSpPr>
          <p:cNvPr name="TextBox 2" id="2"/>
          <p:cNvSpPr txBox="true"/>
          <p:nvPr/>
        </p:nvSpPr>
        <p:spPr>
          <a:xfrm rot="0">
            <a:off x="856955" y="2674326"/>
            <a:ext cx="16574090" cy="3361690"/>
          </a:xfrm>
          <a:prstGeom prst="rect">
            <a:avLst/>
          </a:prstGeom>
        </p:spPr>
        <p:txBody>
          <a:bodyPr anchor="t" rtlCol="false" tIns="0" lIns="0" bIns="0" rIns="0">
            <a:spAutoFit/>
          </a:bodyPr>
          <a:lstStyle/>
          <a:p>
            <a:pPr algn="ctr">
              <a:lnSpc>
                <a:spcPts val="8959"/>
              </a:lnSpc>
              <a:spcBef>
                <a:spcPct val="0"/>
              </a:spcBef>
            </a:pPr>
            <a:r>
              <a:rPr lang="en-US" sz="6399">
                <a:solidFill>
                  <a:srgbClr val="000000"/>
                </a:solidFill>
                <a:latin typeface="Montserrat 1"/>
                <a:ea typeface="Montserrat 1"/>
                <a:cs typeface="Montserrat 1"/>
                <a:sym typeface="Montserrat 1"/>
              </a:rPr>
              <a:t>“The goal is to turn data into information, and information into insight.” —Carly Fiorina</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1123"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19999"/>
            </a:blip>
            <a:stretch>
              <a:fillRect l="0" t="-2222" r="0" b="-2222"/>
            </a:stretch>
          </a:blipFill>
        </p:spPr>
      </p:sp>
      <p:grpSp>
        <p:nvGrpSpPr>
          <p:cNvPr name="Group 4" id="4"/>
          <p:cNvGrpSpPr/>
          <p:nvPr/>
        </p:nvGrpSpPr>
        <p:grpSpPr>
          <a:xfrm rot="0">
            <a:off x="1028700" y="1028700"/>
            <a:ext cx="16021006" cy="4509643"/>
            <a:chOff x="0" y="0"/>
            <a:chExt cx="4219524" cy="1187725"/>
          </a:xfrm>
        </p:grpSpPr>
        <p:sp>
          <p:nvSpPr>
            <p:cNvPr name="Freeform 5" id="5"/>
            <p:cNvSpPr/>
            <p:nvPr/>
          </p:nvSpPr>
          <p:spPr>
            <a:xfrm flipH="false" flipV="false" rot="0">
              <a:off x="0" y="0"/>
              <a:ext cx="4219524" cy="1187725"/>
            </a:xfrm>
            <a:custGeom>
              <a:avLst/>
              <a:gdLst/>
              <a:ahLst/>
              <a:cxnLst/>
              <a:rect r="r" b="b" t="t" l="l"/>
              <a:pathLst>
                <a:path h="1187725" w="4219524">
                  <a:moveTo>
                    <a:pt x="0" y="0"/>
                  </a:moveTo>
                  <a:lnTo>
                    <a:pt x="4219524" y="0"/>
                  </a:lnTo>
                  <a:lnTo>
                    <a:pt x="4219524" y="1187725"/>
                  </a:lnTo>
                  <a:lnTo>
                    <a:pt x="0" y="1187725"/>
                  </a:lnTo>
                  <a:close/>
                </a:path>
              </a:pathLst>
            </a:custGeom>
            <a:solidFill>
              <a:srgbClr val="1B75BB"/>
            </a:solidFill>
          </p:spPr>
        </p:sp>
        <p:sp>
          <p:nvSpPr>
            <p:cNvPr name="TextBox 6" id="6"/>
            <p:cNvSpPr txBox="true"/>
            <p:nvPr/>
          </p:nvSpPr>
          <p:spPr>
            <a:xfrm>
              <a:off x="0" y="-28575"/>
              <a:ext cx="4219524" cy="1216300"/>
            </a:xfrm>
            <a:prstGeom prst="rect">
              <a:avLst/>
            </a:prstGeom>
          </p:spPr>
          <p:txBody>
            <a:bodyPr anchor="ctr" rtlCol="false" tIns="50800" lIns="50800" bIns="50800" rIns="50800"/>
            <a:lstStyle/>
            <a:p>
              <a:pPr algn="ctr">
                <a:lnSpc>
                  <a:spcPts val="2379"/>
                </a:lnSpc>
              </a:pPr>
            </a:p>
          </p:txBody>
        </p:sp>
      </p:grpSp>
      <p:sp>
        <p:nvSpPr>
          <p:cNvPr name="Freeform 7" id="7"/>
          <p:cNvSpPr/>
          <p:nvPr/>
        </p:nvSpPr>
        <p:spPr>
          <a:xfrm flipH="false" flipV="false" rot="0">
            <a:off x="10785422" y="5935397"/>
            <a:ext cx="5450066" cy="4114800"/>
          </a:xfrm>
          <a:custGeom>
            <a:avLst/>
            <a:gdLst/>
            <a:ahLst/>
            <a:cxnLst/>
            <a:rect r="r" b="b" t="t" l="l"/>
            <a:pathLst>
              <a:path h="4114800" w="5450066">
                <a:moveTo>
                  <a:pt x="0" y="0"/>
                </a:moveTo>
                <a:lnTo>
                  <a:pt x="5450066" y="0"/>
                </a:lnTo>
                <a:lnTo>
                  <a:pt x="54500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529683" y="1158748"/>
            <a:ext cx="15019040" cy="3789045"/>
          </a:xfrm>
          <a:prstGeom prst="rect">
            <a:avLst/>
          </a:prstGeom>
        </p:spPr>
        <p:txBody>
          <a:bodyPr anchor="t" rtlCol="false" tIns="0" lIns="0" bIns="0" rIns="0">
            <a:spAutoFit/>
          </a:bodyPr>
          <a:lstStyle/>
          <a:p>
            <a:pPr algn="ctr">
              <a:lnSpc>
                <a:spcPts val="10080"/>
              </a:lnSpc>
            </a:pPr>
            <a:r>
              <a:rPr lang="en-US" sz="7200">
                <a:solidFill>
                  <a:srgbClr val="FFFFFF"/>
                </a:solidFill>
                <a:latin typeface="BDSans"/>
                <a:ea typeface="BDSans"/>
                <a:cs typeface="BDSans"/>
                <a:sym typeface="BDSans"/>
              </a:rPr>
              <a:t>www.SpecificWellness.com</a:t>
            </a:r>
          </a:p>
          <a:p>
            <a:pPr algn="ctr">
              <a:lnSpc>
                <a:spcPts val="10080"/>
              </a:lnSpc>
            </a:pPr>
            <a:r>
              <a:rPr lang="en-US" sz="7200">
                <a:solidFill>
                  <a:srgbClr val="FFFFFF"/>
                </a:solidFill>
                <a:latin typeface="BDSans"/>
                <a:ea typeface="BDSans"/>
                <a:cs typeface="BDSans"/>
                <a:sym typeface="BDSans"/>
              </a:rPr>
              <a:t>For Slides:</a:t>
            </a:r>
          </a:p>
          <a:p>
            <a:pPr algn="ctr">
              <a:lnSpc>
                <a:spcPts val="10080"/>
              </a:lnSpc>
            </a:pPr>
            <a:r>
              <a:rPr lang="en-US" sz="7200">
                <a:solidFill>
                  <a:srgbClr val="FFFFFF"/>
                </a:solidFill>
                <a:latin typeface="BDSans"/>
                <a:ea typeface="BDSans"/>
                <a:cs typeface="BDSans"/>
                <a:sym typeface="BDSans"/>
              </a:rPr>
              <a:t>info@SpecificWellness.com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CF7"/>
        </a:solidFill>
      </p:bgPr>
    </p:bg>
    <p:spTree>
      <p:nvGrpSpPr>
        <p:cNvPr id="1" name=""/>
        <p:cNvGrpSpPr/>
        <p:nvPr/>
      </p:nvGrpSpPr>
      <p:grpSpPr>
        <a:xfrm>
          <a:off x="0" y="0"/>
          <a:ext cx="0" cy="0"/>
          <a:chOff x="0" y="0"/>
          <a:chExt cx="0" cy="0"/>
        </a:xfrm>
      </p:grpSpPr>
      <p:sp>
        <p:nvSpPr>
          <p:cNvPr name="Freeform 2" id="2"/>
          <p:cNvSpPr/>
          <p:nvPr/>
        </p:nvSpPr>
        <p:spPr>
          <a:xfrm flipH="false" flipV="false" rot="0">
            <a:off x="5340903" y="2950130"/>
            <a:ext cx="7606193" cy="6844781"/>
          </a:xfrm>
          <a:custGeom>
            <a:avLst/>
            <a:gdLst/>
            <a:ahLst/>
            <a:cxnLst/>
            <a:rect r="r" b="b" t="t" l="l"/>
            <a:pathLst>
              <a:path h="6844781" w="7606193">
                <a:moveTo>
                  <a:pt x="0" y="0"/>
                </a:moveTo>
                <a:lnTo>
                  <a:pt x="7606194" y="0"/>
                </a:lnTo>
                <a:lnTo>
                  <a:pt x="7606194" y="6844781"/>
                </a:lnTo>
                <a:lnTo>
                  <a:pt x="0" y="68447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486071" y="885825"/>
            <a:ext cx="10378546" cy="1236345"/>
          </a:xfrm>
          <a:prstGeom prst="rect">
            <a:avLst/>
          </a:prstGeom>
        </p:spPr>
        <p:txBody>
          <a:bodyPr anchor="t" rtlCol="false" tIns="0" lIns="0" bIns="0" rIns="0">
            <a:spAutoFit/>
          </a:bodyPr>
          <a:lstStyle/>
          <a:p>
            <a:pPr algn="ctr">
              <a:lnSpc>
                <a:spcPts val="10080"/>
              </a:lnSpc>
            </a:pPr>
            <a:r>
              <a:rPr lang="en-US" sz="7200">
                <a:solidFill>
                  <a:srgbClr val="000000"/>
                </a:solidFill>
                <a:latin typeface="BDSans"/>
                <a:ea typeface="BDSans"/>
                <a:cs typeface="BDSans"/>
                <a:sym typeface="BDSans"/>
              </a:rPr>
              <a:t>Look for the Trend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11" t="-3111" r="-4216" b="-4216"/>
            </a:stretch>
          </a:blipFill>
        </p:spPr>
      </p:sp>
      <p:sp>
        <p:nvSpPr>
          <p:cNvPr name="TextBox 3" id="3"/>
          <p:cNvSpPr txBox="true"/>
          <p:nvPr/>
        </p:nvSpPr>
        <p:spPr>
          <a:xfrm rot="0">
            <a:off x="571500" y="2548572"/>
            <a:ext cx="6720821" cy="4495165"/>
          </a:xfrm>
          <a:prstGeom prst="rect">
            <a:avLst/>
          </a:prstGeom>
        </p:spPr>
        <p:txBody>
          <a:bodyPr anchor="t" rtlCol="false" tIns="0" lIns="0" bIns="0" rIns="0">
            <a:spAutoFit/>
          </a:bodyPr>
          <a:lstStyle/>
          <a:p>
            <a:pPr algn="ctr">
              <a:lnSpc>
                <a:spcPts val="8959"/>
              </a:lnSpc>
            </a:pPr>
            <a:r>
              <a:rPr lang="en-US" sz="6399">
                <a:solidFill>
                  <a:srgbClr val="100F0D"/>
                </a:solidFill>
                <a:latin typeface="BDSans"/>
                <a:ea typeface="BDSans"/>
                <a:cs typeface="BDSans"/>
                <a:sym typeface="BDSans"/>
              </a:rPr>
              <a:t>Most common causes of Fatigue</a:t>
            </a:r>
          </a:p>
        </p:txBody>
      </p:sp>
      <p:sp>
        <p:nvSpPr>
          <p:cNvPr name="TextBox 4" id="4"/>
          <p:cNvSpPr txBox="true"/>
          <p:nvPr/>
        </p:nvSpPr>
        <p:spPr>
          <a:xfrm rot="0">
            <a:off x="7898685" y="1777412"/>
            <a:ext cx="9009162" cy="7398926"/>
          </a:xfrm>
          <a:prstGeom prst="rect">
            <a:avLst/>
          </a:prstGeom>
        </p:spPr>
        <p:txBody>
          <a:bodyPr anchor="t" rtlCol="false" tIns="0" lIns="0" bIns="0" rIns="0">
            <a:spAutoFit/>
          </a:bodyPr>
          <a:lstStyle/>
          <a:p>
            <a:pPr algn="ctr">
              <a:lnSpc>
                <a:spcPts val="5885"/>
              </a:lnSpc>
            </a:pPr>
          </a:p>
          <a:p>
            <a:pPr algn="ctr">
              <a:lnSpc>
                <a:spcPts val="5885"/>
              </a:lnSpc>
            </a:pPr>
            <a:r>
              <a:rPr lang="en-US" sz="4203">
                <a:solidFill>
                  <a:srgbClr val="224A86"/>
                </a:solidFill>
                <a:latin typeface="Montserrat Extra-Bold"/>
                <a:ea typeface="Montserrat Extra-Bold"/>
                <a:cs typeface="Montserrat Extra-Bold"/>
                <a:sym typeface="Montserrat Extra-Bold"/>
              </a:rPr>
              <a:t>Blood Sugar Imbalances</a:t>
            </a:r>
          </a:p>
          <a:p>
            <a:pPr algn="ctr">
              <a:lnSpc>
                <a:spcPts val="5885"/>
              </a:lnSpc>
            </a:pPr>
            <a:r>
              <a:rPr lang="en-US" sz="4203">
                <a:solidFill>
                  <a:srgbClr val="224A86"/>
                </a:solidFill>
                <a:latin typeface="Montserrat Extra-Bold"/>
                <a:ea typeface="Montserrat Extra-Bold"/>
                <a:cs typeface="Montserrat Extra-Bold"/>
                <a:sym typeface="Montserrat Extra-Bold"/>
              </a:rPr>
              <a:t>Iron Deficiencies</a:t>
            </a:r>
          </a:p>
          <a:p>
            <a:pPr algn="ctr">
              <a:lnSpc>
                <a:spcPts val="5885"/>
              </a:lnSpc>
            </a:pPr>
            <a:r>
              <a:rPr lang="en-US" sz="4203">
                <a:solidFill>
                  <a:srgbClr val="224A86"/>
                </a:solidFill>
                <a:latin typeface="Montserrat Extra-Bold"/>
                <a:ea typeface="Montserrat Extra-Bold"/>
                <a:cs typeface="Montserrat Extra-Bold"/>
                <a:sym typeface="Montserrat Extra-Bold"/>
              </a:rPr>
              <a:t>Hypothyroid</a:t>
            </a:r>
          </a:p>
          <a:p>
            <a:pPr algn="ctr">
              <a:lnSpc>
                <a:spcPts val="5885"/>
              </a:lnSpc>
            </a:pPr>
            <a:r>
              <a:rPr lang="en-US" sz="4203">
                <a:solidFill>
                  <a:srgbClr val="224A86"/>
                </a:solidFill>
                <a:latin typeface="Montserrat Extra-Bold"/>
                <a:ea typeface="Montserrat Extra-Bold"/>
                <a:cs typeface="Montserrat Extra-Bold"/>
                <a:sym typeface="Montserrat Extra-Bold"/>
              </a:rPr>
              <a:t>B-Vitamin Deficiencies </a:t>
            </a:r>
          </a:p>
          <a:p>
            <a:pPr algn="ctr">
              <a:lnSpc>
                <a:spcPts val="5885"/>
              </a:lnSpc>
            </a:pPr>
            <a:r>
              <a:rPr lang="en-US" sz="4203">
                <a:solidFill>
                  <a:srgbClr val="224A86"/>
                </a:solidFill>
                <a:latin typeface="Montserrat Extra-Bold"/>
                <a:ea typeface="Montserrat Extra-Bold"/>
                <a:cs typeface="Montserrat Extra-Bold"/>
                <a:sym typeface="Montserrat Extra-Bold"/>
              </a:rPr>
              <a:t>Inflammation and AutoImmune</a:t>
            </a:r>
          </a:p>
          <a:p>
            <a:pPr algn="ctr">
              <a:lnSpc>
                <a:spcPts val="5885"/>
              </a:lnSpc>
            </a:pPr>
            <a:r>
              <a:rPr lang="en-US" sz="4203">
                <a:solidFill>
                  <a:srgbClr val="224A86"/>
                </a:solidFill>
                <a:latin typeface="Montserrat Extra-Bold"/>
                <a:ea typeface="Montserrat Extra-Bold"/>
                <a:cs typeface="Montserrat Extra-Bold"/>
                <a:sym typeface="Montserrat Extra-Bold"/>
              </a:rPr>
              <a:t>Infection</a:t>
            </a:r>
          </a:p>
          <a:p>
            <a:pPr algn="ctr">
              <a:lnSpc>
                <a:spcPts val="5885"/>
              </a:lnSpc>
            </a:pPr>
            <a:r>
              <a:rPr lang="en-US" sz="4203">
                <a:solidFill>
                  <a:srgbClr val="224A86"/>
                </a:solidFill>
                <a:latin typeface="Montserrat Extra-Bold"/>
                <a:ea typeface="Montserrat Extra-Bold"/>
                <a:cs typeface="Montserrat Extra-Bold"/>
                <a:sym typeface="Montserrat Extra-Bold"/>
              </a:rPr>
              <a:t>Dehydration</a:t>
            </a:r>
          </a:p>
          <a:p>
            <a:pPr algn="ctr">
              <a:lnSpc>
                <a:spcPts val="5885"/>
              </a:lnSpc>
            </a:pPr>
            <a:r>
              <a:rPr lang="en-US" sz="4203">
                <a:solidFill>
                  <a:srgbClr val="224A86"/>
                </a:solidFill>
                <a:latin typeface="Montserrat Extra-Bold"/>
                <a:ea typeface="Montserrat Extra-Bold"/>
                <a:cs typeface="Montserrat Extra-Bold"/>
                <a:sym typeface="Montserrat Extra-Bold"/>
              </a:rPr>
              <a:t>Sleep Issues</a:t>
            </a:r>
          </a:p>
          <a:p>
            <a:pPr algn="ctr">
              <a:lnSpc>
                <a:spcPts val="5885"/>
              </a:lnSpc>
            </a:pPr>
            <a:r>
              <a:rPr lang="en-US" sz="4203">
                <a:solidFill>
                  <a:srgbClr val="224A86"/>
                </a:solidFill>
                <a:latin typeface="Montserrat Extra-Bold"/>
                <a:ea typeface="Montserrat Extra-Bold"/>
                <a:cs typeface="Montserrat Extra-Bold"/>
                <a:sym typeface="Montserrat Extra-Bold"/>
              </a:rPr>
              <a:t>Behavior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2225"/>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8000"/>
            </a:blip>
            <a:stretch>
              <a:fillRect l="0" t="-79058" r="0" b="-79058"/>
            </a:stretch>
          </a:blipFill>
        </p:spPr>
      </p:sp>
      <p:grpSp>
        <p:nvGrpSpPr>
          <p:cNvPr name="Group 3" id="3"/>
          <p:cNvGrpSpPr/>
          <p:nvPr/>
        </p:nvGrpSpPr>
        <p:grpSpPr>
          <a:xfrm rot="0">
            <a:off x="0" y="360045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6796B2">
                <a:alpha val="54902"/>
              </a:srgbClr>
            </a:solidFill>
          </p:spPr>
        </p:sp>
        <p:sp>
          <p:nvSpPr>
            <p:cNvPr name="TextBox 5" id="5"/>
            <p:cNvSpPr txBox="true"/>
            <p:nvPr/>
          </p:nvSpPr>
          <p:spPr>
            <a:xfrm>
              <a:off x="0" y="-28575"/>
              <a:ext cx="4816593" cy="841375"/>
            </a:xfrm>
            <a:prstGeom prst="rect">
              <a:avLst/>
            </a:prstGeom>
          </p:spPr>
          <p:txBody>
            <a:bodyPr anchor="ctr" rtlCol="false" tIns="50800" lIns="50800" bIns="50800" rIns="50800"/>
            <a:lstStyle/>
            <a:p>
              <a:pPr algn="ctr">
                <a:lnSpc>
                  <a:spcPts val="2379"/>
                </a:lnSpc>
              </a:pPr>
            </a:p>
          </p:txBody>
        </p:sp>
      </p:grpSp>
      <p:sp>
        <p:nvSpPr>
          <p:cNvPr name="TextBox 6" id="6"/>
          <p:cNvSpPr txBox="true"/>
          <p:nvPr/>
        </p:nvSpPr>
        <p:spPr>
          <a:xfrm rot="0">
            <a:off x="0" y="4214171"/>
            <a:ext cx="18288000" cy="1658634"/>
          </a:xfrm>
          <a:prstGeom prst="rect">
            <a:avLst/>
          </a:prstGeom>
        </p:spPr>
        <p:txBody>
          <a:bodyPr anchor="t" rtlCol="false" tIns="0" lIns="0" bIns="0" rIns="0">
            <a:spAutoFit/>
          </a:bodyPr>
          <a:lstStyle/>
          <a:p>
            <a:pPr algn="ctr">
              <a:lnSpc>
                <a:spcPts val="13579"/>
              </a:lnSpc>
            </a:pPr>
            <a:r>
              <a:rPr lang="en-US" sz="9699" b="true">
                <a:solidFill>
                  <a:srgbClr val="000000"/>
                </a:solidFill>
                <a:latin typeface="Montserrat 1 Bold"/>
                <a:ea typeface="Montserrat 1 Bold"/>
                <a:cs typeface="Montserrat 1 Bold"/>
                <a:sym typeface="Montserrat 1 Bold"/>
              </a:rPr>
              <a:t>Do you have pale skin?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DAGNwKR6cCU</dc:identifier>
  <dcterms:modified xsi:type="dcterms:W3CDTF">2011-08-01T06:04:30Z</dcterms:modified>
  <cp:revision>1</cp:revision>
  <dc:title>Unstoppable Energy for Brain Injury Association of Michigan</dc:title>
</cp:coreProperties>
</file>